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0.JPG" ContentType="image/jpeg"/>
  <Override PartName="/ppt/media/image18.jpg" ContentType="image/jpeg"/>
  <Override PartName="/ppt/media/image20.jpg" ContentType="image/jpeg"/>
  <Override PartName="/ppt/media/image25.jpg" ContentType="image/jpeg"/>
  <Override PartName="/ppt/media/image2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5087600" cy="9144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5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1570" y="2834640"/>
            <a:ext cx="12824460" cy="192023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3140" y="5120640"/>
            <a:ext cx="10561319"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54380" y="2103120"/>
            <a:ext cx="6563106"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70113" y="2103120"/>
            <a:ext cx="6563106"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5" Type="http://schemas.openxmlformats.org/officeDocument/2006/relationships/image" Target="../media/image9.jpg"/><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jpg"/><Relationship Id="rId1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643120" cy="76200"/>
          </a:xfrm>
          <a:custGeom>
            <a:avLst/>
            <a:gdLst/>
            <a:ahLst/>
            <a:cxnLst/>
            <a:rect l="l" t="t" r="r" b="b"/>
            <a:pathLst>
              <a:path w="4643120" h="76200">
                <a:moveTo>
                  <a:pt x="0" y="76200"/>
                </a:moveTo>
                <a:lnTo>
                  <a:pt x="4642866" y="76200"/>
                </a:lnTo>
                <a:lnTo>
                  <a:pt x="4642866" y="0"/>
                </a:lnTo>
                <a:lnTo>
                  <a:pt x="0" y="0"/>
                </a:lnTo>
                <a:lnTo>
                  <a:pt x="0" y="76200"/>
                </a:lnTo>
                <a:close/>
              </a:path>
            </a:pathLst>
          </a:custGeom>
          <a:solidFill>
            <a:srgbClr val="FFB93D"/>
          </a:solidFill>
        </p:spPr>
        <p:txBody>
          <a:bodyPr wrap="square" lIns="0" tIns="0" rIns="0" bIns="0" rtlCol="0"/>
          <a:lstStyle/>
          <a:p>
            <a:endParaRPr/>
          </a:p>
        </p:txBody>
      </p:sp>
      <p:sp>
        <p:nvSpPr>
          <p:cNvPr id="17" name="bk object 17"/>
          <p:cNvSpPr/>
          <p:nvPr/>
        </p:nvSpPr>
        <p:spPr>
          <a:xfrm>
            <a:off x="0" y="337820"/>
            <a:ext cx="4643120" cy="73660"/>
          </a:xfrm>
          <a:custGeom>
            <a:avLst/>
            <a:gdLst/>
            <a:ahLst/>
            <a:cxnLst/>
            <a:rect l="l" t="t" r="r" b="b"/>
            <a:pathLst>
              <a:path w="4643120" h="73659">
                <a:moveTo>
                  <a:pt x="0" y="73660"/>
                </a:moveTo>
                <a:lnTo>
                  <a:pt x="4642866" y="73660"/>
                </a:lnTo>
                <a:lnTo>
                  <a:pt x="4642866" y="0"/>
                </a:lnTo>
                <a:lnTo>
                  <a:pt x="0" y="0"/>
                </a:lnTo>
                <a:lnTo>
                  <a:pt x="0" y="73660"/>
                </a:lnTo>
                <a:close/>
              </a:path>
            </a:pathLst>
          </a:custGeom>
          <a:solidFill>
            <a:srgbClr val="FFB93D"/>
          </a:solidFill>
        </p:spPr>
        <p:txBody>
          <a:bodyPr wrap="square" lIns="0" tIns="0" rIns="0" bIns="0" rtlCol="0"/>
          <a:lstStyle/>
          <a:p>
            <a:endParaRPr/>
          </a:p>
        </p:txBody>
      </p:sp>
      <p:sp>
        <p:nvSpPr>
          <p:cNvPr id="18" name="bk object 18"/>
          <p:cNvSpPr/>
          <p:nvPr/>
        </p:nvSpPr>
        <p:spPr>
          <a:xfrm>
            <a:off x="155194" y="517067"/>
            <a:ext cx="993140" cy="836294"/>
          </a:xfrm>
          <a:custGeom>
            <a:avLst/>
            <a:gdLst/>
            <a:ahLst/>
            <a:cxnLst/>
            <a:rect l="l" t="t" r="r" b="b"/>
            <a:pathLst>
              <a:path w="993140" h="836294">
                <a:moveTo>
                  <a:pt x="0" y="836282"/>
                </a:moveTo>
                <a:lnTo>
                  <a:pt x="992886" y="836282"/>
                </a:lnTo>
                <a:lnTo>
                  <a:pt x="992886" y="0"/>
                </a:lnTo>
                <a:lnTo>
                  <a:pt x="0" y="0"/>
                </a:lnTo>
                <a:lnTo>
                  <a:pt x="0" y="836282"/>
                </a:lnTo>
                <a:close/>
              </a:path>
            </a:pathLst>
          </a:custGeom>
          <a:solidFill>
            <a:srgbClr val="373979"/>
          </a:solidFill>
        </p:spPr>
        <p:txBody>
          <a:bodyPr wrap="square" lIns="0" tIns="0" rIns="0" bIns="0" rtlCol="0"/>
          <a:lstStyle/>
          <a:p>
            <a:endParaRPr/>
          </a:p>
        </p:txBody>
      </p:sp>
      <p:sp>
        <p:nvSpPr>
          <p:cNvPr id="19" name="bk object 19"/>
          <p:cNvSpPr/>
          <p:nvPr/>
        </p:nvSpPr>
        <p:spPr>
          <a:xfrm>
            <a:off x="155194" y="517067"/>
            <a:ext cx="992873" cy="836282"/>
          </a:xfrm>
          <a:prstGeom prst="rect">
            <a:avLst/>
          </a:prstGeom>
          <a:blipFill>
            <a:blip r:embed="rId7" cstate="print"/>
            <a:stretch>
              <a:fillRect/>
            </a:stretch>
          </a:blipFill>
        </p:spPr>
        <p:txBody>
          <a:bodyPr wrap="square" lIns="0" tIns="0" rIns="0" bIns="0" rtlCol="0"/>
          <a:lstStyle/>
          <a:p>
            <a:endParaRPr/>
          </a:p>
        </p:txBody>
      </p:sp>
      <p:sp>
        <p:nvSpPr>
          <p:cNvPr id="20" name="bk object 20"/>
          <p:cNvSpPr/>
          <p:nvPr/>
        </p:nvSpPr>
        <p:spPr>
          <a:xfrm>
            <a:off x="155194" y="1453807"/>
            <a:ext cx="993140" cy="836294"/>
          </a:xfrm>
          <a:custGeom>
            <a:avLst/>
            <a:gdLst/>
            <a:ahLst/>
            <a:cxnLst/>
            <a:rect l="l" t="t" r="r" b="b"/>
            <a:pathLst>
              <a:path w="993140" h="836294">
                <a:moveTo>
                  <a:pt x="0" y="836282"/>
                </a:moveTo>
                <a:lnTo>
                  <a:pt x="992886" y="836282"/>
                </a:lnTo>
                <a:lnTo>
                  <a:pt x="992886" y="0"/>
                </a:lnTo>
                <a:lnTo>
                  <a:pt x="0" y="0"/>
                </a:lnTo>
                <a:lnTo>
                  <a:pt x="0" y="836282"/>
                </a:lnTo>
                <a:close/>
              </a:path>
            </a:pathLst>
          </a:custGeom>
          <a:solidFill>
            <a:srgbClr val="373979"/>
          </a:solidFill>
        </p:spPr>
        <p:txBody>
          <a:bodyPr wrap="square" lIns="0" tIns="0" rIns="0" bIns="0" rtlCol="0"/>
          <a:lstStyle/>
          <a:p>
            <a:endParaRPr/>
          </a:p>
        </p:txBody>
      </p:sp>
      <p:sp>
        <p:nvSpPr>
          <p:cNvPr id="21" name="bk object 21"/>
          <p:cNvSpPr/>
          <p:nvPr/>
        </p:nvSpPr>
        <p:spPr>
          <a:xfrm>
            <a:off x="155194" y="1453807"/>
            <a:ext cx="992047" cy="836282"/>
          </a:xfrm>
          <a:prstGeom prst="rect">
            <a:avLst/>
          </a:prstGeom>
          <a:blipFill>
            <a:blip r:embed="rId8" cstate="print"/>
            <a:stretch>
              <a:fillRect/>
            </a:stretch>
          </a:blipFill>
        </p:spPr>
        <p:txBody>
          <a:bodyPr wrap="square" lIns="0" tIns="0" rIns="0" bIns="0" rtlCol="0"/>
          <a:lstStyle/>
          <a:p>
            <a:endParaRPr/>
          </a:p>
        </p:txBody>
      </p:sp>
      <p:sp>
        <p:nvSpPr>
          <p:cNvPr id="22" name="bk object 22"/>
          <p:cNvSpPr/>
          <p:nvPr/>
        </p:nvSpPr>
        <p:spPr>
          <a:xfrm>
            <a:off x="155194" y="2390559"/>
            <a:ext cx="993140" cy="836294"/>
          </a:xfrm>
          <a:custGeom>
            <a:avLst/>
            <a:gdLst/>
            <a:ahLst/>
            <a:cxnLst/>
            <a:rect l="l" t="t" r="r" b="b"/>
            <a:pathLst>
              <a:path w="993140" h="836294">
                <a:moveTo>
                  <a:pt x="0" y="836282"/>
                </a:moveTo>
                <a:lnTo>
                  <a:pt x="992886" y="836282"/>
                </a:lnTo>
                <a:lnTo>
                  <a:pt x="992886" y="0"/>
                </a:lnTo>
                <a:lnTo>
                  <a:pt x="0" y="0"/>
                </a:lnTo>
                <a:lnTo>
                  <a:pt x="0" y="836282"/>
                </a:lnTo>
                <a:close/>
              </a:path>
            </a:pathLst>
          </a:custGeom>
          <a:solidFill>
            <a:srgbClr val="373979"/>
          </a:solidFill>
        </p:spPr>
        <p:txBody>
          <a:bodyPr wrap="square" lIns="0" tIns="0" rIns="0" bIns="0" rtlCol="0"/>
          <a:lstStyle/>
          <a:p>
            <a:endParaRPr/>
          </a:p>
        </p:txBody>
      </p:sp>
      <p:sp>
        <p:nvSpPr>
          <p:cNvPr id="23" name="bk object 23"/>
          <p:cNvSpPr/>
          <p:nvPr/>
        </p:nvSpPr>
        <p:spPr>
          <a:xfrm>
            <a:off x="155194" y="2390559"/>
            <a:ext cx="992873" cy="836282"/>
          </a:xfrm>
          <a:prstGeom prst="rect">
            <a:avLst/>
          </a:prstGeom>
          <a:blipFill>
            <a:blip r:embed="rId9" cstate="print"/>
            <a:stretch>
              <a:fillRect/>
            </a:stretch>
          </a:blipFill>
        </p:spPr>
        <p:txBody>
          <a:bodyPr wrap="square" lIns="0" tIns="0" rIns="0" bIns="0" rtlCol="0"/>
          <a:lstStyle/>
          <a:p>
            <a:endParaRPr/>
          </a:p>
        </p:txBody>
      </p:sp>
      <p:sp>
        <p:nvSpPr>
          <p:cNvPr id="24" name="bk object 24"/>
          <p:cNvSpPr/>
          <p:nvPr/>
        </p:nvSpPr>
        <p:spPr>
          <a:xfrm>
            <a:off x="155194" y="3327298"/>
            <a:ext cx="993140" cy="836294"/>
          </a:xfrm>
          <a:custGeom>
            <a:avLst/>
            <a:gdLst/>
            <a:ahLst/>
            <a:cxnLst/>
            <a:rect l="l" t="t" r="r" b="b"/>
            <a:pathLst>
              <a:path w="993140" h="836295">
                <a:moveTo>
                  <a:pt x="0" y="836282"/>
                </a:moveTo>
                <a:lnTo>
                  <a:pt x="992886" y="836282"/>
                </a:lnTo>
                <a:lnTo>
                  <a:pt x="992886" y="0"/>
                </a:lnTo>
                <a:lnTo>
                  <a:pt x="0" y="0"/>
                </a:lnTo>
                <a:lnTo>
                  <a:pt x="0" y="836282"/>
                </a:lnTo>
                <a:close/>
              </a:path>
            </a:pathLst>
          </a:custGeom>
          <a:solidFill>
            <a:srgbClr val="F63D41"/>
          </a:solidFill>
        </p:spPr>
        <p:txBody>
          <a:bodyPr wrap="square" lIns="0" tIns="0" rIns="0" bIns="0" rtlCol="0"/>
          <a:lstStyle/>
          <a:p>
            <a:endParaRPr/>
          </a:p>
        </p:txBody>
      </p:sp>
      <p:sp>
        <p:nvSpPr>
          <p:cNvPr id="25" name="bk object 25"/>
          <p:cNvSpPr/>
          <p:nvPr/>
        </p:nvSpPr>
        <p:spPr>
          <a:xfrm>
            <a:off x="155194" y="3327298"/>
            <a:ext cx="992873" cy="836282"/>
          </a:xfrm>
          <a:prstGeom prst="rect">
            <a:avLst/>
          </a:prstGeom>
          <a:blipFill>
            <a:blip r:embed="rId10" cstate="print"/>
            <a:stretch>
              <a:fillRect/>
            </a:stretch>
          </a:blipFill>
        </p:spPr>
        <p:txBody>
          <a:bodyPr wrap="square" lIns="0" tIns="0" rIns="0" bIns="0" rtlCol="0"/>
          <a:lstStyle/>
          <a:p>
            <a:endParaRPr/>
          </a:p>
        </p:txBody>
      </p:sp>
      <p:sp>
        <p:nvSpPr>
          <p:cNvPr id="26" name="bk object 26"/>
          <p:cNvSpPr/>
          <p:nvPr/>
        </p:nvSpPr>
        <p:spPr>
          <a:xfrm>
            <a:off x="155194" y="4264037"/>
            <a:ext cx="993140" cy="836294"/>
          </a:xfrm>
          <a:custGeom>
            <a:avLst/>
            <a:gdLst/>
            <a:ahLst/>
            <a:cxnLst/>
            <a:rect l="l" t="t" r="r" b="b"/>
            <a:pathLst>
              <a:path w="993140" h="836295">
                <a:moveTo>
                  <a:pt x="0" y="836282"/>
                </a:moveTo>
                <a:lnTo>
                  <a:pt x="992886" y="836282"/>
                </a:lnTo>
                <a:lnTo>
                  <a:pt x="992886" y="0"/>
                </a:lnTo>
                <a:lnTo>
                  <a:pt x="0" y="0"/>
                </a:lnTo>
                <a:lnTo>
                  <a:pt x="0" y="836282"/>
                </a:lnTo>
                <a:close/>
              </a:path>
            </a:pathLst>
          </a:custGeom>
          <a:solidFill>
            <a:srgbClr val="373979"/>
          </a:solidFill>
        </p:spPr>
        <p:txBody>
          <a:bodyPr wrap="square" lIns="0" tIns="0" rIns="0" bIns="0" rtlCol="0"/>
          <a:lstStyle/>
          <a:p>
            <a:endParaRPr/>
          </a:p>
        </p:txBody>
      </p:sp>
      <p:sp>
        <p:nvSpPr>
          <p:cNvPr id="27" name="bk object 27"/>
          <p:cNvSpPr/>
          <p:nvPr/>
        </p:nvSpPr>
        <p:spPr>
          <a:xfrm>
            <a:off x="155194" y="4264050"/>
            <a:ext cx="992873" cy="836282"/>
          </a:xfrm>
          <a:prstGeom prst="rect">
            <a:avLst/>
          </a:prstGeom>
          <a:blipFill>
            <a:blip r:embed="rId11" cstate="print"/>
            <a:stretch>
              <a:fillRect/>
            </a:stretch>
          </a:blipFill>
        </p:spPr>
        <p:txBody>
          <a:bodyPr wrap="square" lIns="0" tIns="0" rIns="0" bIns="0" rtlCol="0"/>
          <a:lstStyle/>
          <a:p>
            <a:endParaRPr/>
          </a:p>
        </p:txBody>
      </p:sp>
      <p:sp>
        <p:nvSpPr>
          <p:cNvPr id="28" name="bk object 28"/>
          <p:cNvSpPr/>
          <p:nvPr/>
        </p:nvSpPr>
        <p:spPr>
          <a:xfrm>
            <a:off x="155194" y="5200789"/>
            <a:ext cx="993140" cy="836294"/>
          </a:xfrm>
          <a:custGeom>
            <a:avLst/>
            <a:gdLst/>
            <a:ahLst/>
            <a:cxnLst/>
            <a:rect l="l" t="t" r="r" b="b"/>
            <a:pathLst>
              <a:path w="993140" h="836295">
                <a:moveTo>
                  <a:pt x="0" y="836282"/>
                </a:moveTo>
                <a:lnTo>
                  <a:pt x="992886" y="836282"/>
                </a:lnTo>
                <a:lnTo>
                  <a:pt x="992886" y="0"/>
                </a:lnTo>
                <a:lnTo>
                  <a:pt x="0" y="0"/>
                </a:lnTo>
                <a:lnTo>
                  <a:pt x="0" y="836282"/>
                </a:lnTo>
                <a:close/>
              </a:path>
            </a:pathLst>
          </a:custGeom>
          <a:solidFill>
            <a:srgbClr val="373979"/>
          </a:solidFill>
        </p:spPr>
        <p:txBody>
          <a:bodyPr wrap="square" lIns="0" tIns="0" rIns="0" bIns="0" rtlCol="0"/>
          <a:lstStyle/>
          <a:p>
            <a:endParaRPr/>
          </a:p>
        </p:txBody>
      </p:sp>
      <p:sp>
        <p:nvSpPr>
          <p:cNvPr id="29" name="bk object 29"/>
          <p:cNvSpPr/>
          <p:nvPr/>
        </p:nvSpPr>
        <p:spPr>
          <a:xfrm>
            <a:off x="155194" y="5200789"/>
            <a:ext cx="992873" cy="836282"/>
          </a:xfrm>
          <a:prstGeom prst="rect">
            <a:avLst/>
          </a:prstGeom>
          <a:blipFill>
            <a:blip r:embed="rId12" cstate="print"/>
            <a:stretch>
              <a:fillRect/>
            </a:stretch>
          </a:blipFill>
        </p:spPr>
        <p:txBody>
          <a:bodyPr wrap="square" lIns="0" tIns="0" rIns="0" bIns="0" rtlCol="0"/>
          <a:lstStyle/>
          <a:p>
            <a:endParaRPr/>
          </a:p>
        </p:txBody>
      </p:sp>
      <p:sp>
        <p:nvSpPr>
          <p:cNvPr id="30" name="bk object 30"/>
          <p:cNvSpPr/>
          <p:nvPr/>
        </p:nvSpPr>
        <p:spPr>
          <a:xfrm>
            <a:off x="155194" y="6137528"/>
            <a:ext cx="993140" cy="836294"/>
          </a:xfrm>
          <a:custGeom>
            <a:avLst/>
            <a:gdLst/>
            <a:ahLst/>
            <a:cxnLst/>
            <a:rect l="l" t="t" r="r" b="b"/>
            <a:pathLst>
              <a:path w="993140" h="836295">
                <a:moveTo>
                  <a:pt x="0" y="836282"/>
                </a:moveTo>
                <a:lnTo>
                  <a:pt x="992886" y="836282"/>
                </a:lnTo>
                <a:lnTo>
                  <a:pt x="992886" y="0"/>
                </a:lnTo>
                <a:lnTo>
                  <a:pt x="0" y="0"/>
                </a:lnTo>
                <a:lnTo>
                  <a:pt x="0" y="836282"/>
                </a:lnTo>
                <a:close/>
              </a:path>
            </a:pathLst>
          </a:custGeom>
          <a:solidFill>
            <a:srgbClr val="373979"/>
          </a:solidFill>
        </p:spPr>
        <p:txBody>
          <a:bodyPr wrap="square" lIns="0" tIns="0" rIns="0" bIns="0" rtlCol="0"/>
          <a:lstStyle/>
          <a:p>
            <a:endParaRPr/>
          </a:p>
        </p:txBody>
      </p:sp>
      <p:sp>
        <p:nvSpPr>
          <p:cNvPr id="31" name="bk object 31"/>
          <p:cNvSpPr/>
          <p:nvPr/>
        </p:nvSpPr>
        <p:spPr>
          <a:xfrm>
            <a:off x="155194" y="6137541"/>
            <a:ext cx="992873" cy="836282"/>
          </a:xfrm>
          <a:prstGeom prst="rect">
            <a:avLst/>
          </a:prstGeom>
          <a:blipFill>
            <a:blip r:embed="rId13" cstate="print"/>
            <a:stretch>
              <a:fillRect/>
            </a:stretch>
          </a:blipFill>
        </p:spPr>
        <p:txBody>
          <a:bodyPr wrap="square" lIns="0" tIns="0" rIns="0" bIns="0" rtlCol="0"/>
          <a:lstStyle/>
          <a:p>
            <a:endParaRPr/>
          </a:p>
        </p:txBody>
      </p:sp>
      <p:sp>
        <p:nvSpPr>
          <p:cNvPr id="32" name="bk object 32"/>
          <p:cNvSpPr/>
          <p:nvPr/>
        </p:nvSpPr>
        <p:spPr>
          <a:xfrm>
            <a:off x="155194" y="7074281"/>
            <a:ext cx="993140" cy="836294"/>
          </a:xfrm>
          <a:custGeom>
            <a:avLst/>
            <a:gdLst/>
            <a:ahLst/>
            <a:cxnLst/>
            <a:rect l="l" t="t" r="r" b="b"/>
            <a:pathLst>
              <a:path w="993140" h="836295">
                <a:moveTo>
                  <a:pt x="0" y="836282"/>
                </a:moveTo>
                <a:lnTo>
                  <a:pt x="992886" y="836282"/>
                </a:lnTo>
                <a:lnTo>
                  <a:pt x="992886" y="0"/>
                </a:lnTo>
                <a:lnTo>
                  <a:pt x="0" y="0"/>
                </a:lnTo>
                <a:lnTo>
                  <a:pt x="0" y="836282"/>
                </a:lnTo>
                <a:close/>
              </a:path>
            </a:pathLst>
          </a:custGeom>
          <a:solidFill>
            <a:srgbClr val="373979"/>
          </a:solidFill>
        </p:spPr>
        <p:txBody>
          <a:bodyPr wrap="square" lIns="0" tIns="0" rIns="0" bIns="0" rtlCol="0"/>
          <a:lstStyle/>
          <a:p>
            <a:endParaRPr/>
          </a:p>
        </p:txBody>
      </p:sp>
      <p:sp>
        <p:nvSpPr>
          <p:cNvPr id="33" name="bk object 33"/>
          <p:cNvSpPr/>
          <p:nvPr/>
        </p:nvSpPr>
        <p:spPr>
          <a:xfrm>
            <a:off x="155194" y="7074281"/>
            <a:ext cx="992873" cy="836282"/>
          </a:xfrm>
          <a:prstGeom prst="rect">
            <a:avLst/>
          </a:prstGeom>
          <a:blipFill>
            <a:blip r:embed="rId14" cstate="print"/>
            <a:stretch>
              <a:fillRect/>
            </a:stretch>
          </a:blipFill>
        </p:spPr>
        <p:txBody>
          <a:bodyPr wrap="square" lIns="0" tIns="0" rIns="0" bIns="0" rtlCol="0"/>
          <a:lstStyle/>
          <a:p>
            <a:endParaRPr/>
          </a:p>
        </p:txBody>
      </p:sp>
      <p:sp>
        <p:nvSpPr>
          <p:cNvPr id="34" name="bk object 34"/>
          <p:cNvSpPr/>
          <p:nvPr/>
        </p:nvSpPr>
        <p:spPr>
          <a:xfrm>
            <a:off x="155194" y="8011020"/>
            <a:ext cx="993140" cy="836294"/>
          </a:xfrm>
          <a:custGeom>
            <a:avLst/>
            <a:gdLst/>
            <a:ahLst/>
            <a:cxnLst/>
            <a:rect l="l" t="t" r="r" b="b"/>
            <a:pathLst>
              <a:path w="993140" h="836295">
                <a:moveTo>
                  <a:pt x="0" y="836282"/>
                </a:moveTo>
                <a:lnTo>
                  <a:pt x="992886" y="836282"/>
                </a:lnTo>
                <a:lnTo>
                  <a:pt x="992886" y="0"/>
                </a:lnTo>
                <a:lnTo>
                  <a:pt x="0" y="0"/>
                </a:lnTo>
                <a:lnTo>
                  <a:pt x="0" y="836282"/>
                </a:lnTo>
                <a:close/>
              </a:path>
            </a:pathLst>
          </a:custGeom>
          <a:solidFill>
            <a:srgbClr val="373979"/>
          </a:solidFill>
        </p:spPr>
        <p:txBody>
          <a:bodyPr wrap="square" lIns="0" tIns="0" rIns="0" bIns="0" rtlCol="0"/>
          <a:lstStyle/>
          <a:p>
            <a:endParaRPr/>
          </a:p>
        </p:txBody>
      </p:sp>
      <p:sp>
        <p:nvSpPr>
          <p:cNvPr id="35" name="bk object 35"/>
          <p:cNvSpPr/>
          <p:nvPr/>
        </p:nvSpPr>
        <p:spPr>
          <a:xfrm>
            <a:off x="155194" y="8011032"/>
            <a:ext cx="992873" cy="836282"/>
          </a:xfrm>
          <a:prstGeom prst="rect">
            <a:avLst/>
          </a:prstGeom>
          <a:blipFill>
            <a:blip r:embed="rId15" cstate="print"/>
            <a:stretch>
              <a:fillRect/>
            </a:stretch>
          </a:blipFill>
        </p:spPr>
        <p:txBody>
          <a:bodyPr wrap="square" lIns="0" tIns="0" rIns="0" bIns="0" rtlCol="0"/>
          <a:lstStyle/>
          <a:p>
            <a:endParaRPr/>
          </a:p>
        </p:txBody>
      </p:sp>
      <p:sp>
        <p:nvSpPr>
          <p:cNvPr id="2" name="Holder 2"/>
          <p:cNvSpPr>
            <a:spLocks noGrp="1"/>
          </p:cNvSpPr>
          <p:nvPr>
            <p:ph type="title"/>
          </p:nvPr>
        </p:nvSpPr>
        <p:spPr>
          <a:xfrm>
            <a:off x="754380" y="365759"/>
            <a:ext cx="13578839" cy="146303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54380" y="2103120"/>
            <a:ext cx="13578839"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29784" y="8503920"/>
            <a:ext cx="4828031"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4380" y="8503920"/>
            <a:ext cx="3470148"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8/12/2019</a:t>
            </a:fld>
            <a:endParaRPr lang="en-US"/>
          </a:p>
        </p:txBody>
      </p:sp>
      <p:sp>
        <p:nvSpPr>
          <p:cNvPr id="6" name="Holder 6"/>
          <p:cNvSpPr>
            <a:spLocks noGrp="1"/>
          </p:cNvSpPr>
          <p:nvPr>
            <p:ph type="sldNum" sz="quarter" idx="7"/>
          </p:nvPr>
        </p:nvSpPr>
        <p:spPr>
          <a:xfrm>
            <a:off x="10863072" y="8503920"/>
            <a:ext cx="3470148"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g"/><Relationship Id="rId17" Type="http://schemas.openxmlformats.org/officeDocument/2006/relationships/image" Target="../media/image25.jpg"/><Relationship Id="rId2" Type="http://schemas.openxmlformats.org/officeDocument/2006/relationships/image" Target="../media/image10.JPG"/><Relationship Id="rId16" Type="http://schemas.openxmlformats.org/officeDocument/2006/relationships/image" Target="../media/image24.jpe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5B0F0200-9537-47A6-94F3-7322070F2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1219200" cy="8458199"/>
          </a:xfrm>
          <a:prstGeom prst="rect">
            <a:avLst/>
          </a:prstGeom>
        </p:spPr>
      </p:pic>
      <p:sp>
        <p:nvSpPr>
          <p:cNvPr id="2" name="object 2"/>
          <p:cNvSpPr txBox="1"/>
          <p:nvPr/>
        </p:nvSpPr>
        <p:spPr>
          <a:xfrm>
            <a:off x="5002472" y="7041146"/>
            <a:ext cx="656590" cy="165100"/>
          </a:xfrm>
          <a:prstGeom prst="rect">
            <a:avLst/>
          </a:prstGeom>
        </p:spPr>
        <p:txBody>
          <a:bodyPr vert="horz" wrap="square" lIns="0" tIns="0" rIns="0" bIns="0" rtlCol="0">
            <a:spAutoFit/>
          </a:bodyPr>
          <a:lstStyle/>
          <a:p>
            <a:pPr marL="12700">
              <a:lnSpc>
                <a:spcPct val="100000"/>
              </a:lnSpc>
            </a:pPr>
            <a:r>
              <a:rPr sz="1100" b="1" spc="-5" dirty="0">
                <a:solidFill>
                  <a:srgbClr val="F63D41"/>
                </a:solidFill>
                <a:latin typeface="Arial Rounded MT Bold"/>
                <a:cs typeface="Arial Rounded MT Bold"/>
              </a:rPr>
              <a:t>Loc</a:t>
            </a:r>
            <a:r>
              <a:rPr sz="1100" b="1" spc="-35" dirty="0">
                <a:solidFill>
                  <a:srgbClr val="F63D41"/>
                </a:solidFill>
                <a:latin typeface="Arial Rounded MT Bold"/>
                <a:cs typeface="Arial Rounded MT Bold"/>
              </a:rPr>
              <a:t>a</a:t>
            </a:r>
            <a:r>
              <a:rPr sz="1100" b="1" dirty="0">
                <a:solidFill>
                  <a:srgbClr val="F63D41"/>
                </a:solidFill>
                <a:latin typeface="Arial Rounded MT Bold"/>
                <a:cs typeface="Arial Rounded MT Bold"/>
              </a:rPr>
              <a:t>tion:</a:t>
            </a:r>
            <a:endParaRPr sz="1100">
              <a:latin typeface="Arial Rounded MT Bold"/>
              <a:cs typeface="Arial Rounded MT Bold"/>
            </a:endParaRPr>
          </a:p>
        </p:txBody>
      </p:sp>
      <p:sp>
        <p:nvSpPr>
          <p:cNvPr id="3" name="object 3"/>
          <p:cNvSpPr txBox="1"/>
          <p:nvPr/>
        </p:nvSpPr>
        <p:spPr>
          <a:xfrm>
            <a:off x="5918200" y="7052471"/>
            <a:ext cx="2637155" cy="431800"/>
          </a:xfrm>
          <a:prstGeom prst="rect">
            <a:avLst/>
          </a:prstGeom>
        </p:spPr>
        <p:txBody>
          <a:bodyPr vert="horz" wrap="square" lIns="0" tIns="0" rIns="0" bIns="0" rtlCol="0">
            <a:spAutoFit/>
          </a:bodyPr>
          <a:lstStyle/>
          <a:p>
            <a:pPr marL="12700">
              <a:lnSpc>
                <a:spcPts val="1150"/>
              </a:lnSpc>
            </a:pPr>
            <a:r>
              <a:rPr sz="1000" spc="-5" dirty="0">
                <a:latin typeface="Arial"/>
                <a:cs typeface="Arial"/>
              </a:rPr>
              <a:t>Rutger</a:t>
            </a:r>
            <a:r>
              <a:rPr sz="1000" dirty="0">
                <a:latin typeface="Arial"/>
                <a:cs typeface="Arial"/>
              </a:rPr>
              <a:t>s </a:t>
            </a:r>
            <a:r>
              <a:rPr sz="1000" spc="-5" dirty="0">
                <a:latin typeface="Arial"/>
                <a:cs typeface="Arial"/>
              </a:rPr>
              <a:t>Ne</a:t>
            </a:r>
            <a:r>
              <a:rPr sz="1000" dirty="0">
                <a:latin typeface="Arial"/>
                <a:cs typeface="Arial"/>
              </a:rPr>
              <a:t>w Jersey</a:t>
            </a:r>
            <a:r>
              <a:rPr sz="1000" spc="-5" dirty="0">
                <a:latin typeface="Arial"/>
                <a:cs typeface="Arial"/>
              </a:rPr>
              <a:t> </a:t>
            </a:r>
            <a:r>
              <a:rPr sz="1000" dirty="0">
                <a:latin typeface="Arial"/>
                <a:cs typeface="Arial"/>
              </a:rPr>
              <a:t>Medical</a:t>
            </a:r>
            <a:r>
              <a:rPr sz="1000" spc="-5" dirty="0">
                <a:latin typeface="Arial"/>
                <a:cs typeface="Arial"/>
              </a:rPr>
              <a:t> </a:t>
            </a:r>
            <a:r>
              <a:rPr sz="1000" dirty="0">
                <a:latin typeface="Arial"/>
                <a:cs typeface="Arial"/>
              </a:rPr>
              <a:t>School</a:t>
            </a:r>
            <a:endParaRPr sz="1000">
              <a:latin typeface="Arial"/>
              <a:cs typeface="Arial"/>
            </a:endParaRPr>
          </a:p>
          <a:p>
            <a:pPr marL="13970" marR="5080">
              <a:lnSpc>
                <a:spcPts val="1100"/>
              </a:lnSpc>
              <a:spcBef>
                <a:spcPts val="70"/>
              </a:spcBef>
            </a:pPr>
            <a:r>
              <a:rPr sz="1000" dirty="0">
                <a:latin typeface="Arial"/>
                <a:cs typeface="Arial"/>
              </a:rPr>
              <a:t>Medical</a:t>
            </a:r>
            <a:r>
              <a:rPr sz="1000" spc="-5" dirty="0">
                <a:latin typeface="Arial"/>
                <a:cs typeface="Arial"/>
              </a:rPr>
              <a:t> </a:t>
            </a:r>
            <a:r>
              <a:rPr sz="1000" dirty="0">
                <a:latin typeface="Arial"/>
                <a:cs typeface="Arial"/>
              </a:rPr>
              <a:t>Sciences</a:t>
            </a:r>
            <a:r>
              <a:rPr sz="1000" spc="-5" dirty="0">
                <a:latin typeface="Arial"/>
                <a:cs typeface="Arial"/>
              </a:rPr>
              <a:t> </a:t>
            </a:r>
            <a:r>
              <a:rPr sz="1000" dirty="0">
                <a:latin typeface="Arial"/>
                <a:cs typeface="Arial"/>
              </a:rPr>
              <a:t>Building,</a:t>
            </a:r>
            <a:r>
              <a:rPr sz="1000" spc="-55" dirty="0">
                <a:latin typeface="Arial"/>
                <a:cs typeface="Arial"/>
              </a:rPr>
              <a:t> </a:t>
            </a:r>
            <a:r>
              <a:rPr sz="1000" dirty="0">
                <a:latin typeface="Arial"/>
                <a:cs typeface="Arial"/>
              </a:rPr>
              <a:t>Auditorium</a:t>
            </a:r>
            <a:r>
              <a:rPr sz="1000" spc="-5" dirty="0">
                <a:latin typeface="Arial"/>
                <a:cs typeface="Arial"/>
              </a:rPr>
              <a:t> </a:t>
            </a:r>
            <a:r>
              <a:rPr sz="1000" dirty="0">
                <a:latin typeface="Arial"/>
                <a:cs typeface="Arial"/>
              </a:rPr>
              <a:t>B-552 </a:t>
            </a:r>
            <a:r>
              <a:rPr sz="1000" spc="-5" dirty="0">
                <a:latin typeface="Arial"/>
                <a:cs typeface="Arial"/>
              </a:rPr>
              <a:t>18</a:t>
            </a:r>
            <a:r>
              <a:rPr sz="1000" dirty="0">
                <a:latin typeface="Arial"/>
                <a:cs typeface="Arial"/>
              </a:rPr>
              <a:t>5 South</a:t>
            </a:r>
            <a:r>
              <a:rPr sz="1000" spc="-5" dirty="0">
                <a:latin typeface="Arial"/>
                <a:cs typeface="Arial"/>
              </a:rPr>
              <a:t> </a:t>
            </a:r>
            <a:r>
              <a:rPr sz="1000" dirty="0">
                <a:latin typeface="Arial"/>
                <a:cs typeface="Arial"/>
              </a:rPr>
              <a:t>Orange</a:t>
            </a:r>
            <a:r>
              <a:rPr sz="1000" spc="-60" dirty="0">
                <a:latin typeface="Arial"/>
                <a:cs typeface="Arial"/>
              </a:rPr>
              <a:t> </a:t>
            </a:r>
            <a:r>
              <a:rPr sz="1000" spc="-20" dirty="0">
                <a:latin typeface="Arial"/>
                <a:cs typeface="Arial"/>
              </a:rPr>
              <a:t>A</a:t>
            </a:r>
            <a:r>
              <a:rPr sz="1000" dirty="0">
                <a:latin typeface="Arial"/>
                <a:cs typeface="Arial"/>
              </a:rPr>
              <a:t>venue,</a:t>
            </a:r>
            <a:r>
              <a:rPr sz="1000" spc="-5" dirty="0">
                <a:latin typeface="Arial"/>
                <a:cs typeface="Arial"/>
              </a:rPr>
              <a:t> Newark</a:t>
            </a:r>
            <a:r>
              <a:rPr sz="1000" dirty="0">
                <a:latin typeface="Arial"/>
                <a:cs typeface="Arial"/>
              </a:rPr>
              <a:t>, </a:t>
            </a:r>
            <a:r>
              <a:rPr sz="1000" spc="-5" dirty="0">
                <a:latin typeface="Arial"/>
                <a:cs typeface="Arial"/>
              </a:rPr>
              <a:t>N</a:t>
            </a:r>
            <a:r>
              <a:rPr sz="1000" dirty="0">
                <a:latin typeface="Arial"/>
                <a:cs typeface="Arial"/>
              </a:rPr>
              <a:t>J </a:t>
            </a:r>
            <a:r>
              <a:rPr sz="1000" spc="-5" dirty="0">
                <a:latin typeface="Arial"/>
                <a:cs typeface="Arial"/>
              </a:rPr>
              <a:t>07103</a:t>
            </a:r>
            <a:endParaRPr sz="1000">
              <a:latin typeface="Arial"/>
              <a:cs typeface="Arial"/>
            </a:endParaRPr>
          </a:p>
        </p:txBody>
      </p:sp>
      <p:sp>
        <p:nvSpPr>
          <p:cNvPr id="4" name="object 4"/>
          <p:cNvSpPr txBox="1"/>
          <p:nvPr/>
        </p:nvSpPr>
        <p:spPr>
          <a:xfrm>
            <a:off x="5005239" y="7587246"/>
            <a:ext cx="584200" cy="165100"/>
          </a:xfrm>
          <a:prstGeom prst="rect">
            <a:avLst/>
          </a:prstGeom>
        </p:spPr>
        <p:txBody>
          <a:bodyPr vert="horz" wrap="square" lIns="0" tIns="0" rIns="0" bIns="0" rtlCol="0">
            <a:spAutoFit/>
          </a:bodyPr>
          <a:lstStyle/>
          <a:p>
            <a:pPr marL="12700">
              <a:lnSpc>
                <a:spcPct val="100000"/>
              </a:lnSpc>
            </a:pPr>
            <a:r>
              <a:rPr sz="1100" b="1" spc="-45" dirty="0">
                <a:solidFill>
                  <a:srgbClr val="F63D41"/>
                </a:solidFill>
                <a:latin typeface="Arial Rounded MT Bold"/>
                <a:cs typeface="Arial Rounded MT Bold"/>
              </a:rPr>
              <a:t>P</a:t>
            </a:r>
            <a:r>
              <a:rPr sz="1100" b="1" spc="-10" dirty="0">
                <a:solidFill>
                  <a:srgbClr val="F63D41"/>
                </a:solidFill>
                <a:latin typeface="Arial Rounded MT Bold"/>
                <a:cs typeface="Arial Rounded MT Bold"/>
              </a:rPr>
              <a:t>a</a:t>
            </a:r>
            <a:r>
              <a:rPr sz="1100" b="1" spc="-35" dirty="0">
                <a:solidFill>
                  <a:srgbClr val="F63D41"/>
                </a:solidFill>
                <a:latin typeface="Arial Rounded MT Bold"/>
                <a:cs typeface="Arial Rounded MT Bold"/>
              </a:rPr>
              <a:t>rk</a:t>
            </a:r>
            <a:r>
              <a:rPr sz="1100" b="1" dirty="0">
                <a:solidFill>
                  <a:srgbClr val="F63D41"/>
                </a:solidFill>
                <a:latin typeface="Arial Rounded MT Bold"/>
                <a:cs typeface="Arial Rounded MT Bold"/>
              </a:rPr>
              <a:t>ing:</a:t>
            </a:r>
            <a:endParaRPr sz="1100">
              <a:latin typeface="Arial Rounded MT Bold"/>
              <a:cs typeface="Arial Rounded MT Bold"/>
            </a:endParaRPr>
          </a:p>
        </p:txBody>
      </p:sp>
      <p:sp>
        <p:nvSpPr>
          <p:cNvPr id="5" name="object 5"/>
          <p:cNvSpPr txBox="1"/>
          <p:nvPr/>
        </p:nvSpPr>
        <p:spPr>
          <a:xfrm>
            <a:off x="5906597" y="7598571"/>
            <a:ext cx="3709035" cy="292100"/>
          </a:xfrm>
          <a:prstGeom prst="rect">
            <a:avLst/>
          </a:prstGeom>
        </p:spPr>
        <p:txBody>
          <a:bodyPr vert="horz" wrap="square" lIns="0" tIns="0" rIns="0" bIns="0" rtlCol="0">
            <a:spAutoFit/>
          </a:bodyPr>
          <a:lstStyle/>
          <a:p>
            <a:pPr marL="27305" marR="5080" indent="-15240">
              <a:lnSpc>
                <a:spcPts val="1100"/>
              </a:lnSpc>
            </a:pPr>
            <a:r>
              <a:rPr sz="1000" dirty="0">
                <a:latin typeface="Arial"/>
                <a:cs typeface="Arial"/>
              </a:rPr>
              <a:t>On-campus</a:t>
            </a:r>
            <a:r>
              <a:rPr sz="1000" spc="-5" dirty="0">
                <a:latin typeface="Arial"/>
                <a:cs typeface="Arial"/>
              </a:rPr>
              <a:t> parkin</a:t>
            </a:r>
            <a:r>
              <a:rPr sz="1000" dirty="0">
                <a:latin typeface="Arial"/>
                <a:cs typeface="Arial"/>
              </a:rPr>
              <a:t>g </a:t>
            </a:r>
            <a:r>
              <a:rPr sz="1000" spc="-5" dirty="0">
                <a:latin typeface="Arial"/>
                <a:cs typeface="Arial"/>
              </a:rPr>
              <a:t>i</a:t>
            </a:r>
            <a:r>
              <a:rPr sz="1000" dirty="0">
                <a:latin typeface="Arial"/>
                <a:cs typeface="Arial"/>
              </a:rPr>
              <a:t>s </a:t>
            </a:r>
            <a:r>
              <a:rPr sz="1000" spc="-5" dirty="0">
                <a:latin typeface="Arial"/>
                <a:cs typeface="Arial"/>
              </a:rPr>
              <a:t>availabl</a:t>
            </a:r>
            <a:r>
              <a:rPr sz="1000" dirty="0">
                <a:latin typeface="Arial"/>
                <a:cs typeface="Arial"/>
              </a:rPr>
              <a:t>e </a:t>
            </a:r>
            <a:r>
              <a:rPr sz="1000" spc="-5" dirty="0">
                <a:latin typeface="Arial"/>
                <a:cs typeface="Arial"/>
              </a:rPr>
              <a:t>a</a:t>
            </a:r>
            <a:r>
              <a:rPr sz="1000" dirty="0">
                <a:latin typeface="Arial"/>
                <a:cs typeface="Arial"/>
              </a:rPr>
              <a:t>t a</a:t>
            </a:r>
            <a:r>
              <a:rPr sz="1000" spc="-5" dirty="0">
                <a:latin typeface="Arial"/>
                <a:cs typeface="Arial"/>
              </a:rPr>
              <a:t> dail</a:t>
            </a:r>
            <a:r>
              <a:rPr sz="1000" dirty="0">
                <a:latin typeface="Arial"/>
                <a:cs typeface="Arial"/>
              </a:rPr>
              <a:t>y rate </a:t>
            </a:r>
            <a:r>
              <a:rPr sz="1000" spc="-5" dirty="0">
                <a:latin typeface="Arial"/>
                <a:cs typeface="Arial"/>
              </a:rPr>
              <a:t>o</a:t>
            </a:r>
            <a:r>
              <a:rPr sz="1000" dirty="0">
                <a:latin typeface="Arial"/>
                <a:cs typeface="Arial"/>
              </a:rPr>
              <a:t>f </a:t>
            </a:r>
            <a:r>
              <a:rPr sz="1000" spc="-5" dirty="0">
                <a:latin typeface="Arial"/>
                <a:cs typeface="Arial"/>
              </a:rPr>
              <a:t>$7.5</a:t>
            </a:r>
            <a:r>
              <a:rPr sz="1000" dirty="0">
                <a:latin typeface="Arial"/>
                <a:cs typeface="Arial"/>
              </a:rPr>
              <a:t>0 </a:t>
            </a:r>
            <a:r>
              <a:rPr sz="1000" spc="-5" dirty="0">
                <a:latin typeface="Arial"/>
                <a:cs typeface="Arial"/>
              </a:rPr>
              <a:t>a</a:t>
            </a:r>
            <a:r>
              <a:rPr sz="1000" dirty="0">
                <a:latin typeface="Arial"/>
                <a:cs typeface="Arial"/>
              </a:rPr>
              <a:t>t the</a:t>
            </a:r>
            <a:r>
              <a:rPr sz="1000" spc="-5" dirty="0">
                <a:latin typeface="Arial"/>
                <a:cs typeface="Arial"/>
              </a:rPr>
              <a:t> </a:t>
            </a:r>
            <a:r>
              <a:rPr sz="1000" dirty="0">
                <a:latin typeface="Arial"/>
                <a:cs typeface="Arial"/>
              </a:rPr>
              <a:t>P2 Parking</a:t>
            </a:r>
            <a:r>
              <a:rPr sz="1000" spc="-5" dirty="0">
                <a:latin typeface="Arial"/>
                <a:cs typeface="Arial"/>
              </a:rPr>
              <a:t> Dec</a:t>
            </a:r>
            <a:r>
              <a:rPr sz="1000" dirty="0">
                <a:latin typeface="Arial"/>
                <a:cs typeface="Arial"/>
              </a:rPr>
              <a:t>k </a:t>
            </a:r>
            <a:r>
              <a:rPr sz="1000" spc="-5" dirty="0">
                <a:latin typeface="Arial"/>
                <a:cs typeface="Arial"/>
              </a:rPr>
              <a:t>o</a:t>
            </a:r>
            <a:r>
              <a:rPr sz="1000" dirty="0">
                <a:latin typeface="Arial"/>
                <a:cs typeface="Arial"/>
              </a:rPr>
              <a:t>n the</a:t>
            </a:r>
            <a:r>
              <a:rPr sz="1000" spc="-5" dirty="0">
                <a:latin typeface="Arial"/>
                <a:cs typeface="Arial"/>
              </a:rPr>
              <a:t> </a:t>
            </a:r>
            <a:r>
              <a:rPr sz="1000" dirty="0">
                <a:latin typeface="Arial"/>
                <a:cs typeface="Arial"/>
              </a:rPr>
              <a:t>corner</a:t>
            </a:r>
            <a:r>
              <a:rPr sz="1000" spc="-5" dirty="0">
                <a:latin typeface="Arial"/>
                <a:cs typeface="Arial"/>
              </a:rPr>
              <a:t> o</a:t>
            </a:r>
            <a:r>
              <a:rPr sz="1000" dirty="0">
                <a:latin typeface="Arial"/>
                <a:cs typeface="Arial"/>
              </a:rPr>
              <a:t>f South</a:t>
            </a:r>
            <a:r>
              <a:rPr sz="1000" spc="-5" dirty="0">
                <a:latin typeface="Arial"/>
                <a:cs typeface="Arial"/>
              </a:rPr>
              <a:t> </a:t>
            </a:r>
            <a:r>
              <a:rPr sz="1000" dirty="0">
                <a:latin typeface="Arial"/>
                <a:cs typeface="Arial"/>
              </a:rPr>
              <a:t>Orange</a:t>
            </a:r>
            <a:r>
              <a:rPr sz="1000" spc="-60" dirty="0">
                <a:latin typeface="Arial"/>
                <a:cs typeface="Arial"/>
              </a:rPr>
              <a:t> </a:t>
            </a:r>
            <a:r>
              <a:rPr sz="1000" spc="-20" dirty="0">
                <a:latin typeface="Arial"/>
                <a:cs typeface="Arial"/>
              </a:rPr>
              <a:t>A</a:t>
            </a:r>
            <a:r>
              <a:rPr sz="1000" dirty="0">
                <a:latin typeface="Arial"/>
                <a:cs typeface="Arial"/>
              </a:rPr>
              <a:t>ve. </a:t>
            </a:r>
            <a:r>
              <a:rPr sz="1000" spc="-5" dirty="0">
                <a:latin typeface="Arial"/>
                <a:cs typeface="Arial"/>
              </a:rPr>
              <a:t>an</a:t>
            </a:r>
            <a:r>
              <a:rPr sz="1000" dirty="0">
                <a:latin typeface="Arial"/>
                <a:cs typeface="Arial"/>
              </a:rPr>
              <a:t>d Bergen</a:t>
            </a:r>
            <a:r>
              <a:rPr sz="1000" spc="-5" dirty="0">
                <a:latin typeface="Arial"/>
                <a:cs typeface="Arial"/>
              </a:rPr>
              <a:t> St.</a:t>
            </a:r>
            <a:endParaRPr sz="1000">
              <a:latin typeface="Arial"/>
              <a:cs typeface="Arial"/>
            </a:endParaRPr>
          </a:p>
        </p:txBody>
      </p:sp>
      <p:sp>
        <p:nvSpPr>
          <p:cNvPr id="6" name="object 6"/>
          <p:cNvSpPr txBox="1"/>
          <p:nvPr/>
        </p:nvSpPr>
        <p:spPr>
          <a:xfrm>
            <a:off x="5005239" y="7993646"/>
            <a:ext cx="765810" cy="165100"/>
          </a:xfrm>
          <a:prstGeom prst="rect">
            <a:avLst/>
          </a:prstGeom>
        </p:spPr>
        <p:txBody>
          <a:bodyPr vert="horz" wrap="square" lIns="0" tIns="0" rIns="0" bIns="0" rtlCol="0">
            <a:spAutoFit/>
          </a:bodyPr>
          <a:lstStyle/>
          <a:p>
            <a:pPr marL="12700">
              <a:lnSpc>
                <a:spcPct val="100000"/>
              </a:lnSpc>
            </a:pPr>
            <a:r>
              <a:rPr sz="1100" b="1" spc="-10" dirty="0">
                <a:solidFill>
                  <a:srgbClr val="F63D41"/>
                </a:solidFill>
                <a:latin typeface="Arial Rounded MT Bold"/>
                <a:cs typeface="Arial Rounded MT Bold"/>
              </a:rPr>
              <a:t>Di</a:t>
            </a:r>
            <a:r>
              <a:rPr sz="1100" b="1" spc="-35" dirty="0">
                <a:solidFill>
                  <a:srgbClr val="F63D41"/>
                </a:solidFill>
                <a:latin typeface="Arial Rounded MT Bold"/>
                <a:cs typeface="Arial Rounded MT Bold"/>
              </a:rPr>
              <a:t>r</a:t>
            </a:r>
            <a:r>
              <a:rPr sz="1100" b="1" spc="-10" dirty="0">
                <a:solidFill>
                  <a:srgbClr val="F63D41"/>
                </a:solidFill>
                <a:latin typeface="Arial Rounded MT Bold"/>
                <a:cs typeface="Arial Rounded MT Bold"/>
              </a:rPr>
              <a:t>ections:</a:t>
            </a:r>
            <a:endParaRPr sz="1100">
              <a:latin typeface="Arial Rounded MT Bold"/>
              <a:cs typeface="Arial Rounded MT Bold"/>
            </a:endParaRPr>
          </a:p>
        </p:txBody>
      </p:sp>
      <p:sp>
        <p:nvSpPr>
          <p:cNvPr id="7" name="object 7"/>
          <p:cNvSpPr txBox="1"/>
          <p:nvPr/>
        </p:nvSpPr>
        <p:spPr>
          <a:xfrm>
            <a:off x="5919723" y="8004971"/>
            <a:ext cx="3738879" cy="292100"/>
          </a:xfrm>
          <a:prstGeom prst="rect">
            <a:avLst/>
          </a:prstGeom>
        </p:spPr>
        <p:txBody>
          <a:bodyPr vert="horz" wrap="square" lIns="0" tIns="0" rIns="0" bIns="0" rtlCol="0">
            <a:spAutoFit/>
          </a:bodyPr>
          <a:lstStyle/>
          <a:p>
            <a:pPr marL="12700" marR="5080" indent="635">
              <a:lnSpc>
                <a:spcPts val="1100"/>
              </a:lnSpc>
            </a:pPr>
            <a:r>
              <a:rPr sz="1000" spc="-5" dirty="0">
                <a:latin typeface="Arial"/>
                <a:cs typeface="Arial"/>
              </a:rPr>
              <a:t>Direction</a:t>
            </a:r>
            <a:r>
              <a:rPr sz="1000" dirty="0">
                <a:latin typeface="Arial"/>
                <a:cs typeface="Arial"/>
              </a:rPr>
              <a:t>s to</a:t>
            </a:r>
            <a:r>
              <a:rPr sz="1000" spc="-5" dirty="0">
                <a:latin typeface="Arial"/>
                <a:cs typeface="Arial"/>
              </a:rPr>
              <a:t> </a:t>
            </a:r>
            <a:r>
              <a:rPr sz="1000" dirty="0">
                <a:latin typeface="Arial"/>
                <a:cs typeface="Arial"/>
              </a:rPr>
              <a:t>the</a:t>
            </a:r>
            <a:r>
              <a:rPr sz="1000" spc="-5" dirty="0">
                <a:latin typeface="Arial"/>
                <a:cs typeface="Arial"/>
              </a:rPr>
              <a:t> Rutger</a:t>
            </a:r>
            <a:r>
              <a:rPr sz="1000" dirty="0">
                <a:latin typeface="Arial"/>
                <a:cs typeface="Arial"/>
              </a:rPr>
              <a:t>s </a:t>
            </a:r>
            <a:r>
              <a:rPr sz="1000" spc="-5" dirty="0">
                <a:latin typeface="Arial"/>
                <a:cs typeface="Arial"/>
              </a:rPr>
              <a:t>Ne</a:t>
            </a:r>
            <a:r>
              <a:rPr sz="1000" dirty="0">
                <a:latin typeface="Arial"/>
                <a:cs typeface="Arial"/>
              </a:rPr>
              <a:t>w Jersey</a:t>
            </a:r>
            <a:r>
              <a:rPr sz="1000" spc="-5" dirty="0">
                <a:latin typeface="Arial"/>
                <a:cs typeface="Arial"/>
              </a:rPr>
              <a:t> </a:t>
            </a:r>
            <a:r>
              <a:rPr sz="1000" dirty="0">
                <a:latin typeface="Arial"/>
                <a:cs typeface="Arial"/>
              </a:rPr>
              <a:t>Medical</a:t>
            </a:r>
            <a:r>
              <a:rPr sz="1000" spc="-5" dirty="0">
                <a:latin typeface="Arial"/>
                <a:cs typeface="Arial"/>
              </a:rPr>
              <a:t> </a:t>
            </a:r>
            <a:r>
              <a:rPr sz="1000" dirty="0">
                <a:latin typeface="Arial"/>
                <a:cs typeface="Arial"/>
              </a:rPr>
              <a:t>School</a:t>
            </a:r>
            <a:r>
              <a:rPr sz="1000" spc="-5" dirty="0">
                <a:latin typeface="Arial"/>
                <a:cs typeface="Arial"/>
              </a:rPr>
              <a:t> </a:t>
            </a:r>
            <a:r>
              <a:rPr sz="1000" dirty="0">
                <a:latin typeface="Arial"/>
                <a:cs typeface="Arial"/>
              </a:rPr>
              <a:t>campus</a:t>
            </a:r>
            <a:r>
              <a:rPr sz="1000" spc="-5" dirty="0">
                <a:latin typeface="Arial"/>
                <a:cs typeface="Arial"/>
              </a:rPr>
              <a:t> </a:t>
            </a:r>
            <a:r>
              <a:rPr sz="1000" dirty="0">
                <a:latin typeface="Arial"/>
                <a:cs typeface="Arial"/>
              </a:rPr>
              <a:t>can </a:t>
            </a:r>
            <a:r>
              <a:rPr sz="1000" spc="-5" dirty="0">
                <a:latin typeface="Arial"/>
                <a:cs typeface="Arial"/>
              </a:rPr>
              <a:t>b</a:t>
            </a:r>
            <a:r>
              <a:rPr sz="1000" dirty="0">
                <a:latin typeface="Arial"/>
                <a:cs typeface="Arial"/>
              </a:rPr>
              <a:t>e found</a:t>
            </a:r>
            <a:r>
              <a:rPr sz="1000" spc="-5" dirty="0">
                <a:latin typeface="Arial"/>
                <a:cs typeface="Arial"/>
              </a:rPr>
              <a:t> a</a:t>
            </a:r>
            <a:r>
              <a:rPr sz="1000" dirty="0">
                <a:latin typeface="Arial"/>
                <a:cs typeface="Arial"/>
              </a:rPr>
              <a:t>t </a:t>
            </a:r>
            <a:r>
              <a:rPr sz="1000" spc="-5" dirty="0">
                <a:latin typeface="Arial"/>
                <a:cs typeface="Arial"/>
              </a:rPr>
              <a:t>njms.rutgers.edu/about_njms/directions.cfm</a:t>
            </a:r>
            <a:endParaRPr sz="1000">
              <a:latin typeface="Arial"/>
              <a:cs typeface="Arial"/>
            </a:endParaRPr>
          </a:p>
        </p:txBody>
      </p:sp>
      <p:sp>
        <p:nvSpPr>
          <p:cNvPr id="8" name="object 8"/>
          <p:cNvSpPr txBox="1"/>
          <p:nvPr/>
        </p:nvSpPr>
        <p:spPr>
          <a:xfrm>
            <a:off x="5005239" y="8400046"/>
            <a:ext cx="3846195" cy="290830"/>
          </a:xfrm>
          <a:prstGeom prst="rect">
            <a:avLst/>
          </a:prstGeom>
        </p:spPr>
        <p:txBody>
          <a:bodyPr vert="horz" wrap="square" lIns="0" tIns="0" rIns="0" bIns="0" rtlCol="0">
            <a:spAutoFit/>
          </a:bodyPr>
          <a:lstStyle/>
          <a:p>
            <a:pPr marL="927100" marR="5080" indent="-915035">
              <a:lnSpc>
                <a:spcPct val="83300"/>
              </a:lnSpc>
            </a:pPr>
            <a:r>
              <a:rPr sz="1100" b="1" dirty="0">
                <a:solidFill>
                  <a:srgbClr val="F63D41"/>
                </a:solidFill>
                <a:latin typeface="Arial Rounded MT Bold"/>
                <a:cs typeface="Arial Rounded MT Bold"/>
              </a:rPr>
              <a:t>P</a:t>
            </a:r>
            <a:r>
              <a:rPr sz="1100" b="1" spc="-45" dirty="0">
                <a:solidFill>
                  <a:srgbClr val="F63D41"/>
                </a:solidFill>
                <a:latin typeface="Arial Rounded MT Bold"/>
                <a:cs typeface="Arial Rounded MT Bold"/>
              </a:rPr>
              <a:t>r</a:t>
            </a:r>
            <a:r>
              <a:rPr sz="1100" b="1" spc="-15" dirty="0">
                <a:solidFill>
                  <a:srgbClr val="F63D41"/>
                </a:solidFill>
                <a:latin typeface="Arial Rounded MT Bold"/>
                <a:cs typeface="Arial Rounded MT Bold"/>
              </a:rPr>
              <a:t>o</a:t>
            </a:r>
            <a:r>
              <a:rPr sz="1100" b="1" spc="-5" dirty="0">
                <a:solidFill>
                  <a:srgbClr val="F63D41"/>
                </a:solidFill>
                <a:latin typeface="Arial Rounded MT Bold"/>
                <a:cs typeface="Arial Rounded MT Bold"/>
              </a:rPr>
              <a:t>vided </a:t>
            </a:r>
            <a:r>
              <a:rPr sz="1100" b="1" spc="-15" dirty="0">
                <a:solidFill>
                  <a:srgbClr val="F63D41"/>
                </a:solidFill>
                <a:latin typeface="Arial Rounded MT Bold"/>
                <a:cs typeface="Arial Rounded MT Bold"/>
              </a:rPr>
              <a:t>b</a:t>
            </a:r>
            <a:r>
              <a:rPr sz="1100" b="1" dirty="0">
                <a:solidFill>
                  <a:srgbClr val="F63D41"/>
                </a:solidFill>
                <a:latin typeface="Arial Rounded MT Bold"/>
                <a:cs typeface="Arial Rounded MT Bold"/>
              </a:rPr>
              <a:t>y:  </a:t>
            </a:r>
            <a:r>
              <a:rPr sz="1000" spc="-5" dirty="0">
                <a:latin typeface="Arial"/>
                <a:cs typeface="Arial"/>
              </a:rPr>
              <a:t>Rutger</a:t>
            </a:r>
            <a:r>
              <a:rPr sz="1000" dirty="0">
                <a:latin typeface="Arial"/>
                <a:cs typeface="Arial"/>
              </a:rPr>
              <a:t>s </a:t>
            </a:r>
            <a:r>
              <a:rPr sz="1000" spc="-5" dirty="0">
                <a:latin typeface="Arial"/>
                <a:cs typeface="Arial"/>
              </a:rPr>
              <a:t>Ne</a:t>
            </a:r>
            <a:r>
              <a:rPr sz="1000" dirty="0">
                <a:latin typeface="Arial"/>
                <a:cs typeface="Arial"/>
              </a:rPr>
              <a:t>w Jersey</a:t>
            </a:r>
            <a:r>
              <a:rPr sz="1000" spc="-5" dirty="0">
                <a:latin typeface="Arial"/>
                <a:cs typeface="Arial"/>
              </a:rPr>
              <a:t> </a:t>
            </a:r>
            <a:r>
              <a:rPr sz="1000" dirty="0">
                <a:latin typeface="Arial"/>
                <a:cs typeface="Arial"/>
              </a:rPr>
              <a:t>Medical</a:t>
            </a:r>
            <a:r>
              <a:rPr sz="1000" spc="-5" dirty="0">
                <a:latin typeface="Arial"/>
                <a:cs typeface="Arial"/>
              </a:rPr>
              <a:t> </a:t>
            </a:r>
            <a:r>
              <a:rPr sz="1000" dirty="0">
                <a:latin typeface="Arial"/>
                <a:cs typeface="Arial"/>
              </a:rPr>
              <a:t>School</a:t>
            </a:r>
            <a:r>
              <a:rPr sz="1000" spc="-5" dirty="0">
                <a:latin typeface="Arial"/>
                <a:cs typeface="Arial"/>
              </a:rPr>
              <a:t> </a:t>
            </a:r>
            <a:r>
              <a:rPr sz="1000" dirty="0">
                <a:latin typeface="Arial"/>
                <a:cs typeface="Arial"/>
              </a:rPr>
              <a:t>Psychiatry</a:t>
            </a:r>
            <a:r>
              <a:rPr sz="1000" spc="-5" dirty="0">
                <a:latin typeface="Arial"/>
                <a:cs typeface="Arial"/>
              </a:rPr>
              <a:t> and Rutger</a:t>
            </a:r>
            <a:r>
              <a:rPr sz="1000" dirty="0">
                <a:latin typeface="Arial"/>
                <a:cs typeface="Arial"/>
              </a:rPr>
              <a:t>s </a:t>
            </a:r>
            <a:r>
              <a:rPr sz="1000" spc="-5" dirty="0">
                <a:latin typeface="Arial"/>
                <a:cs typeface="Arial"/>
              </a:rPr>
              <a:t>Universit</a:t>
            </a:r>
            <a:r>
              <a:rPr sz="1000" dirty="0">
                <a:latin typeface="Arial"/>
                <a:cs typeface="Arial"/>
              </a:rPr>
              <a:t>y Behavioral</a:t>
            </a:r>
            <a:r>
              <a:rPr sz="1000" spc="-5" dirty="0">
                <a:latin typeface="Arial"/>
                <a:cs typeface="Arial"/>
              </a:rPr>
              <a:t> Healt</a:t>
            </a:r>
            <a:r>
              <a:rPr sz="1000" dirty="0">
                <a:latin typeface="Arial"/>
                <a:cs typeface="Arial"/>
              </a:rPr>
              <a:t>h </a:t>
            </a:r>
            <a:r>
              <a:rPr sz="1000" spc="-5" dirty="0">
                <a:latin typeface="Arial"/>
                <a:cs typeface="Arial"/>
              </a:rPr>
              <a:t>Care</a:t>
            </a:r>
            <a:endParaRPr sz="1000">
              <a:latin typeface="Arial"/>
              <a:cs typeface="Arial"/>
            </a:endParaRPr>
          </a:p>
        </p:txBody>
      </p:sp>
      <p:sp>
        <p:nvSpPr>
          <p:cNvPr id="9" name="object 9"/>
          <p:cNvSpPr/>
          <p:nvPr/>
        </p:nvSpPr>
        <p:spPr>
          <a:xfrm>
            <a:off x="5542963" y="3888852"/>
            <a:ext cx="110669" cy="90995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543260" y="3865714"/>
            <a:ext cx="90170" cy="0"/>
          </a:xfrm>
          <a:custGeom>
            <a:avLst/>
            <a:gdLst/>
            <a:ahLst/>
            <a:cxnLst/>
            <a:rect l="l" t="t" r="r" b="b"/>
            <a:pathLst>
              <a:path w="90170">
                <a:moveTo>
                  <a:pt x="0" y="0"/>
                </a:moveTo>
                <a:lnTo>
                  <a:pt x="89573" y="0"/>
                </a:lnTo>
              </a:path>
            </a:pathLst>
          </a:custGeom>
          <a:ln w="7832">
            <a:solidFill>
              <a:srgbClr val="D0002E"/>
            </a:solidFill>
          </a:ln>
        </p:spPr>
        <p:txBody>
          <a:bodyPr wrap="square" lIns="0" tIns="0" rIns="0" bIns="0" rtlCol="0"/>
          <a:lstStyle/>
          <a:p>
            <a:endParaRPr/>
          </a:p>
        </p:txBody>
      </p:sp>
      <p:sp>
        <p:nvSpPr>
          <p:cNvPr id="11" name="object 11"/>
          <p:cNvSpPr/>
          <p:nvPr/>
        </p:nvSpPr>
        <p:spPr>
          <a:xfrm>
            <a:off x="5552410" y="3764174"/>
            <a:ext cx="82550" cy="44450"/>
          </a:xfrm>
          <a:custGeom>
            <a:avLst/>
            <a:gdLst/>
            <a:ahLst/>
            <a:cxnLst/>
            <a:rect l="l" t="t" r="r" b="b"/>
            <a:pathLst>
              <a:path w="82550" h="44450">
                <a:moveTo>
                  <a:pt x="4477" y="2527"/>
                </a:moveTo>
                <a:lnTo>
                  <a:pt x="3276" y="3488"/>
                </a:lnTo>
                <a:lnTo>
                  <a:pt x="128" y="12929"/>
                </a:lnTo>
                <a:lnTo>
                  <a:pt x="0" y="28526"/>
                </a:lnTo>
                <a:lnTo>
                  <a:pt x="6842" y="39669"/>
                </a:lnTo>
                <a:lnTo>
                  <a:pt x="21532" y="44178"/>
                </a:lnTo>
                <a:lnTo>
                  <a:pt x="32454" y="39613"/>
                </a:lnTo>
                <a:lnTo>
                  <a:pt x="33913" y="37541"/>
                </a:lnTo>
                <a:lnTo>
                  <a:pt x="9214" y="37541"/>
                </a:lnTo>
                <a:lnTo>
                  <a:pt x="5048" y="29362"/>
                </a:lnTo>
                <a:lnTo>
                  <a:pt x="5048" y="14782"/>
                </a:lnTo>
                <a:lnTo>
                  <a:pt x="6852" y="9232"/>
                </a:lnTo>
                <a:lnTo>
                  <a:pt x="10560" y="4089"/>
                </a:lnTo>
                <a:lnTo>
                  <a:pt x="10001" y="3149"/>
                </a:lnTo>
                <a:lnTo>
                  <a:pt x="4477" y="2527"/>
                </a:lnTo>
                <a:close/>
              </a:path>
              <a:path w="82550" h="44450">
                <a:moveTo>
                  <a:pt x="74148" y="6819"/>
                </a:moveTo>
                <a:lnTo>
                  <a:pt x="70275" y="6819"/>
                </a:lnTo>
                <a:lnTo>
                  <a:pt x="75914" y="15417"/>
                </a:lnTo>
                <a:lnTo>
                  <a:pt x="75914" y="31242"/>
                </a:lnTo>
                <a:lnTo>
                  <a:pt x="73095" y="37858"/>
                </a:lnTo>
                <a:lnTo>
                  <a:pt x="67913" y="42367"/>
                </a:lnTo>
                <a:lnTo>
                  <a:pt x="68142" y="43408"/>
                </a:lnTo>
                <a:lnTo>
                  <a:pt x="75012" y="43827"/>
                </a:lnTo>
                <a:lnTo>
                  <a:pt x="76257" y="43408"/>
                </a:lnTo>
                <a:lnTo>
                  <a:pt x="80194" y="38061"/>
                </a:lnTo>
                <a:lnTo>
                  <a:pt x="81872" y="31242"/>
                </a:lnTo>
                <a:lnTo>
                  <a:pt x="81970" y="22963"/>
                </a:lnTo>
                <a:lnTo>
                  <a:pt x="78386" y="10316"/>
                </a:lnTo>
                <a:lnTo>
                  <a:pt x="74148" y="6819"/>
                </a:lnTo>
                <a:close/>
              </a:path>
              <a:path w="82550" h="44450">
                <a:moveTo>
                  <a:pt x="62389" y="0"/>
                </a:moveTo>
                <a:lnTo>
                  <a:pt x="55629" y="272"/>
                </a:lnTo>
                <a:lnTo>
                  <a:pt x="44663" y="5450"/>
                </a:lnTo>
                <a:lnTo>
                  <a:pt x="38140" y="14856"/>
                </a:lnTo>
                <a:lnTo>
                  <a:pt x="33473" y="25399"/>
                </a:lnTo>
                <a:lnTo>
                  <a:pt x="28075" y="33990"/>
                </a:lnTo>
                <a:lnTo>
                  <a:pt x="19361" y="37541"/>
                </a:lnTo>
                <a:lnTo>
                  <a:pt x="33913" y="37541"/>
                </a:lnTo>
                <a:lnTo>
                  <a:pt x="39036" y="30263"/>
                </a:lnTo>
                <a:lnTo>
                  <a:pt x="43950" y="19460"/>
                </a:lnTo>
                <a:lnTo>
                  <a:pt x="49870" y="10535"/>
                </a:lnTo>
                <a:lnTo>
                  <a:pt x="59468" y="6819"/>
                </a:lnTo>
                <a:lnTo>
                  <a:pt x="74148" y="6819"/>
                </a:lnTo>
                <a:lnTo>
                  <a:pt x="67913" y="1676"/>
                </a:lnTo>
                <a:lnTo>
                  <a:pt x="65322" y="635"/>
                </a:lnTo>
                <a:lnTo>
                  <a:pt x="62389" y="0"/>
                </a:lnTo>
                <a:close/>
              </a:path>
            </a:pathLst>
          </a:custGeom>
          <a:solidFill>
            <a:srgbClr val="D0002E"/>
          </a:solidFill>
        </p:spPr>
        <p:txBody>
          <a:bodyPr wrap="square" lIns="0" tIns="0" rIns="0" bIns="0" rtlCol="0"/>
          <a:lstStyle/>
          <a:p>
            <a:endParaRPr/>
          </a:p>
        </p:txBody>
      </p:sp>
      <p:sp>
        <p:nvSpPr>
          <p:cNvPr id="12" name="object 12"/>
          <p:cNvSpPr/>
          <p:nvPr/>
        </p:nvSpPr>
        <p:spPr>
          <a:xfrm>
            <a:off x="5573672" y="3708797"/>
            <a:ext cx="60960" cy="40640"/>
          </a:xfrm>
          <a:custGeom>
            <a:avLst/>
            <a:gdLst/>
            <a:ahLst/>
            <a:cxnLst/>
            <a:rect l="l" t="t" r="r" b="b"/>
            <a:pathLst>
              <a:path w="60960" h="40639">
                <a:moveTo>
                  <a:pt x="4737" y="850"/>
                </a:moveTo>
                <a:lnTo>
                  <a:pt x="3835" y="1371"/>
                </a:lnTo>
                <a:lnTo>
                  <a:pt x="1130" y="5460"/>
                </a:lnTo>
                <a:lnTo>
                  <a:pt x="0" y="10071"/>
                </a:lnTo>
                <a:lnTo>
                  <a:pt x="1335" y="23394"/>
                </a:lnTo>
                <a:lnTo>
                  <a:pt x="8211" y="33110"/>
                </a:lnTo>
                <a:lnTo>
                  <a:pt x="20590" y="38833"/>
                </a:lnTo>
                <a:lnTo>
                  <a:pt x="38084" y="40476"/>
                </a:lnTo>
                <a:lnTo>
                  <a:pt x="50462" y="35716"/>
                </a:lnTo>
                <a:lnTo>
                  <a:pt x="52056" y="33692"/>
                </a:lnTo>
                <a:lnTo>
                  <a:pt x="23812" y="33692"/>
                </a:lnTo>
                <a:lnTo>
                  <a:pt x="11321" y="27684"/>
                </a:lnTo>
                <a:lnTo>
                  <a:pt x="6210" y="15112"/>
                </a:lnTo>
                <a:lnTo>
                  <a:pt x="6210" y="10071"/>
                </a:lnTo>
                <a:lnTo>
                  <a:pt x="7899" y="6197"/>
                </a:lnTo>
                <a:lnTo>
                  <a:pt x="11607" y="2527"/>
                </a:lnTo>
                <a:lnTo>
                  <a:pt x="11163" y="1574"/>
                </a:lnTo>
                <a:lnTo>
                  <a:pt x="9017" y="1485"/>
                </a:lnTo>
                <a:lnTo>
                  <a:pt x="6883" y="1155"/>
                </a:lnTo>
                <a:lnTo>
                  <a:pt x="4737" y="850"/>
                </a:lnTo>
                <a:close/>
              </a:path>
              <a:path w="60960" h="40639">
                <a:moveTo>
                  <a:pt x="48120" y="0"/>
                </a:moveTo>
                <a:lnTo>
                  <a:pt x="48040" y="330"/>
                </a:lnTo>
                <a:lnTo>
                  <a:pt x="47921" y="1371"/>
                </a:lnTo>
                <a:lnTo>
                  <a:pt x="52167" y="8953"/>
                </a:lnTo>
                <a:lnTo>
                  <a:pt x="51344" y="25019"/>
                </a:lnTo>
                <a:lnTo>
                  <a:pt x="40978" y="31840"/>
                </a:lnTo>
                <a:lnTo>
                  <a:pt x="23812" y="33692"/>
                </a:lnTo>
                <a:lnTo>
                  <a:pt x="52056" y="33692"/>
                </a:lnTo>
                <a:lnTo>
                  <a:pt x="58597" y="25387"/>
                </a:lnTo>
                <a:lnTo>
                  <a:pt x="59728" y="22440"/>
                </a:lnTo>
                <a:lnTo>
                  <a:pt x="60401" y="19405"/>
                </a:lnTo>
                <a:lnTo>
                  <a:pt x="60401" y="11125"/>
                </a:lnTo>
                <a:lnTo>
                  <a:pt x="59156" y="5880"/>
                </a:lnTo>
                <a:lnTo>
                  <a:pt x="56235" y="1485"/>
                </a:lnTo>
                <a:lnTo>
                  <a:pt x="54876" y="533"/>
                </a:lnTo>
                <a:lnTo>
                  <a:pt x="52628" y="330"/>
                </a:lnTo>
                <a:lnTo>
                  <a:pt x="50368" y="330"/>
                </a:lnTo>
                <a:lnTo>
                  <a:pt x="48120" y="0"/>
                </a:lnTo>
                <a:close/>
              </a:path>
            </a:pathLst>
          </a:custGeom>
          <a:solidFill>
            <a:srgbClr val="D0002E"/>
          </a:solidFill>
        </p:spPr>
        <p:txBody>
          <a:bodyPr wrap="square" lIns="0" tIns="0" rIns="0" bIns="0" rtlCol="0"/>
          <a:lstStyle/>
          <a:p>
            <a:endParaRPr/>
          </a:p>
        </p:txBody>
      </p:sp>
      <p:sp>
        <p:nvSpPr>
          <p:cNvPr id="13" name="object 13"/>
          <p:cNvSpPr/>
          <p:nvPr/>
        </p:nvSpPr>
        <p:spPr>
          <a:xfrm>
            <a:off x="5543260" y="3652921"/>
            <a:ext cx="90170" cy="43180"/>
          </a:xfrm>
          <a:custGeom>
            <a:avLst/>
            <a:gdLst/>
            <a:ahLst/>
            <a:cxnLst/>
            <a:rect l="l" t="t" r="r" b="b"/>
            <a:pathLst>
              <a:path w="90170" h="43179">
                <a:moveTo>
                  <a:pt x="673" y="35648"/>
                </a:moveTo>
                <a:lnTo>
                  <a:pt x="0" y="36271"/>
                </a:lnTo>
                <a:lnTo>
                  <a:pt x="901" y="40563"/>
                </a:lnTo>
                <a:lnTo>
                  <a:pt x="1130" y="42773"/>
                </a:lnTo>
                <a:lnTo>
                  <a:pt x="10174" y="42860"/>
                </a:lnTo>
                <a:lnTo>
                  <a:pt x="21146" y="42478"/>
                </a:lnTo>
                <a:lnTo>
                  <a:pt x="88899" y="42456"/>
                </a:lnTo>
                <a:lnTo>
                  <a:pt x="89573" y="41833"/>
                </a:lnTo>
                <a:lnTo>
                  <a:pt x="89462" y="35953"/>
                </a:lnTo>
                <a:lnTo>
                  <a:pt x="37630" y="35953"/>
                </a:lnTo>
                <a:lnTo>
                  <a:pt x="6426" y="35852"/>
                </a:lnTo>
                <a:lnTo>
                  <a:pt x="673" y="35648"/>
                </a:lnTo>
                <a:close/>
              </a:path>
              <a:path w="90170" h="43179">
                <a:moveTo>
                  <a:pt x="43827" y="736"/>
                </a:moveTo>
                <a:lnTo>
                  <a:pt x="39662" y="2412"/>
                </a:lnTo>
                <a:lnTo>
                  <a:pt x="33350" y="5029"/>
                </a:lnTo>
                <a:lnTo>
                  <a:pt x="30416" y="10794"/>
                </a:lnTo>
                <a:lnTo>
                  <a:pt x="30416" y="23901"/>
                </a:lnTo>
                <a:lnTo>
                  <a:pt x="33464" y="30403"/>
                </a:lnTo>
                <a:lnTo>
                  <a:pt x="37630" y="35953"/>
                </a:lnTo>
                <a:lnTo>
                  <a:pt x="44056" y="35953"/>
                </a:lnTo>
                <a:lnTo>
                  <a:pt x="39890" y="31661"/>
                </a:lnTo>
                <a:lnTo>
                  <a:pt x="36499" y="25057"/>
                </a:lnTo>
                <a:lnTo>
                  <a:pt x="36499" y="14782"/>
                </a:lnTo>
                <a:lnTo>
                  <a:pt x="38417" y="10794"/>
                </a:lnTo>
                <a:lnTo>
                  <a:pt x="42811" y="8801"/>
                </a:lnTo>
                <a:lnTo>
                  <a:pt x="46189" y="7340"/>
                </a:lnTo>
                <a:lnTo>
                  <a:pt x="65912" y="7340"/>
                </a:lnTo>
                <a:lnTo>
                  <a:pt x="89276" y="7238"/>
                </a:lnTo>
                <a:lnTo>
                  <a:pt x="89687" y="6921"/>
                </a:lnTo>
                <a:lnTo>
                  <a:pt x="89687" y="4813"/>
                </a:lnTo>
                <a:lnTo>
                  <a:pt x="89476" y="939"/>
                </a:lnTo>
                <a:lnTo>
                  <a:pt x="49682" y="939"/>
                </a:lnTo>
                <a:lnTo>
                  <a:pt x="43827" y="736"/>
                </a:lnTo>
                <a:close/>
              </a:path>
              <a:path w="90170" h="43179">
                <a:moveTo>
                  <a:pt x="83503" y="35271"/>
                </a:moveTo>
                <a:lnTo>
                  <a:pt x="58091" y="35858"/>
                </a:lnTo>
                <a:lnTo>
                  <a:pt x="44056" y="35953"/>
                </a:lnTo>
                <a:lnTo>
                  <a:pt x="89462" y="35953"/>
                </a:lnTo>
                <a:lnTo>
                  <a:pt x="89458" y="35750"/>
                </a:lnTo>
                <a:lnTo>
                  <a:pt x="83503" y="35271"/>
                </a:lnTo>
                <a:close/>
              </a:path>
              <a:path w="90170" h="43179">
                <a:moveTo>
                  <a:pt x="65912" y="7340"/>
                </a:moveTo>
                <a:lnTo>
                  <a:pt x="46189" y="7340"/>
                </a:lnTo>
                <a:lnTo>
                  <a:pt x="51485" y="7543"/>
                </a:lnTo>
                <a:lnTo>
                  <a:pt x="55206" y="7442"/>
                </a:lnTo>
                <a:lnTo>
                  <a:pt x="65912" y="7340"/>
                </a:lnTo>
                <a:close/>
              </a:path>
              <a:path w="90170" h="43179">
                <a:moveTo>
                  <a:pt x="89276" y="7238"/>
                </a:moveTo>
                <a:lnTo>
                  <a:pt x="76619" y="7238"/>
                </a:lnTo>
                <a:lnTo>
                  <a:pt x="82816" y="7442"/>
                </a:lnTo>
                <a:lnTo>
                  <a:pt x="89014" y="7442"/>
                </a:lnTo>
                <a:lnTo>
                  <a:pt x="89276" y="7238"/>
                </a:lnTo>
                <a:close/>
              </a:path>
              <a:path w="90170" h="43179">
                <a:moveTo>
                  <a:pt x="88785" y="0"/>
                </a:moveTo>
                <a:lnTo>
                  <a:pt x="81114" y="304"/>
                </a:lnTo>
                <a:lnTo>
                  <a:pt x="73342" y="520"/>
                </a:lnTo>
                <a:lnTo>
                  <a:pt x="49682" y="939"/>
                </a:lnTo>
                <a:lnTo>
                  <a:pt x="89476" y="939"/>
                </a:lnTo>
                <a:lnTo>
                  <a:pt x="89458" y="622"/>
                </a:lnTo>
                <a:lnTo>
                  <a:pt x="88785" y="0"/>
                </a:lnTo>
                <a:close/>
              </a:path>
            </a:pathLst>
          </a:custGeom>
          <a:solidFill>
            <a:srgbClr val="D0002E"/>
          </a:solidFill>
        </p:spPr>
        <p:txBody>
          <a:bodyPr wrap="square" lIns="0" tIns="0" rIns="0" bIns="0" rtlCol="0"/>
          <a:lstStyle/>
          <a:p>
            <a:endParaRPr/>
          </a:p>
        </p:txBody>
      </p:sp>
      <p:sp>
        <p:nvSpPr>
          <p:cNvPr id="14" name="object 14"/>
          <p:cNvSpPr/>
          <p:nvPr/>
        </p:nvSpPr>
        <p:spPr>
          <a:xfrm>
            <a:off x="5573748" y="3588141"/>
            <a:ext cx="60325" cy="48895"/>
          </a:xfrm>
          <a:custGeom>
            <a:avLst/>
            <a:gdLst/>
            <a:ahLst/>
            <a:cxnLst/>
            <a:rect l="l" t="t" r="r" b="b"/>
            <a:pathLst>
              <a:path w="60325" h="48895">
                <a:moveTo>
                  <a:pt x="28272" y="0"/>
                </a:moveTo>
                <a:lnTo>
                  <a:pt x="14058" y="2789"/>
                </a:lnTo>
                <a:lnTo>
                  <a:pt x="3867" y="10940"/>
                </a:lnTo>
                <a:lnTo>
                  <a:pt x="0" y="25536"/>
                </a:lnTo>
                <a:lnTo>
                  <a:pt x="4564" y="38466"/>
                </a:lnTo>
                <a:lnTo>
                  <a:pt x="15320" y="45986"/>
                </a:lnTo>
                <a:lnTo>
                  <a:pt x="30845" y="48416"/>
                </a:lnTo>
                <a:lnTo>
                  <a:pt x="45754" y="45772"/>
                </a:lnTo>
                <a:lnTo>
                  <a:pt x="52024" y="41124"/>
                </a:lnTo>
                <a:lnTo>
                  <a:pt x="24429" y="41124"/>
                </a:lnTo>
                <a:lnTo>
                  <a:pt x="11257" y="36407"/>
                </a:lnTo>
                <a:lnTo>
                  <a:pt x="5790" y="23875"/>
                </a:lnTo>
                <a:lnTo>
                  <a:pt x="5885" y="21981"/>
                </a:lnTo>
                <a:lnTo>
                  <a:pt x="10897" y="12946"/>
                </a:lnTo>
                <a:lnTo>
                  <a:pt x="22979" y="8760"/>
                </a:lnTo>
                <a:lnTo>
                  <a:pt x="41375" y="8540"/>
                </a:lnTo>
                <a:lnTo>
                  <a:pt x="54059" y="8540"/>
                </a:lnTo>
                <a:lnTo>
                  <a:pt x="44047" y="2226"/>
                </a:lnTo>
                <a:lnTo>
                  <a:pt x="28272" y="0"/>
                </a:lnTo>
                <a:close/>
              </a:path>
              <a:path w="60325" h="48895">
                <a:moveTo>
                  <a:pt x="54059" y="8540"/>
                </a:moveTo>
                <a:lnTo>
                  <a:pt x="41375" y="8540"/>
                </a:lnTo>
                <a:lnTo>
                  <a:pt x="49951" y="16023"/>
                </a:lnTo>
                <a:lnTo>
                  <a:pt x="51833" y="32938"/>
                </a:lnTo>
                <a:lnTo>
                  <a:pt x="41390" y="39514"/>
                </a:lnTo>
                <a:lnTo>
                  <a:pt x="24429" y="41124"/>
                </a:lnTo>
                <a:lnTo>
                  <a:pt x="52024" y="41124"/>
                </a:lnTo>
                <a:lnTo>
                  <a:pt x="56314" y="37943"/>
                </a:lnTo>
                <a:lnTo>
                  <a:pt x="60324" y="24294"/>
                </a:lnTo>
                <a:lnTo>
                  <a:pt x="60209" y="21640"/>
                </a:lnTo>
                <a:lnTo>
                  <a:pt x="55228" y="9277"/>
                </a:lnTo>
                <a:lnTo>
                  <a:pt x="54059" y="8540"/>
                </a:lnTo>
                <a:close/>
              </a:path>
            </a:pathLst>
          </a:custGeom>
          <a:solidFill>
            <a:srgbClr val="D0002E"/>
          </a:solidFill>
        </p:spPr>
        <p:txBody>
          <a:bodyPr wrap="square" lIns="0" tIns="0" rIns="0" bIns="0" rtlCol="0"/>
          <a:lstStyle/>
          <a:p>
            <a:endParaRPr/>
          </a:p>
        </p:txBody>
      </p:sp>
      <p:sp>
        <p:nvSpPr>
          <p:cNvPr id="15" name="object 15"/>
          <p:cNvSpPr/>
          <p:nvPr/>
        </p:nvSpPr>
        <p:spPr>
          <a:xfrm>
            <a:off x="5573747" y="3526068"/>
            <a:ext cx="60325" cy="48895"/>
          </a:xfrm>
          <a:custGeom>
            <a:avLst/>
            <a:gdLst/>
            <a:ahLst/>
            <a:cxnLst/>
            <a:rect l="l" t="t" r="r" b="b"/>
            <a:pathLst>
              <a:path w="60325" h="48895">
                <a:moveTo>
                  <a:pt x="28288" y="0"/>
                </a:moveTo>
                <a:lnTo>
                  <a:pt x="14067" y="2785"/>
                </a:lnTo>
                <a:lnTo>
                  <a:pt x="3870" y="10931"/>
                </a:lnTo>
                <a:lnTo>
                  <a:pt x="0" y="25517"/>
                </a:lnTo>
                <a:lnTo>
                  <a:pt x="4559" y="38455"/>
                </a:lnTo>
                <a:lnTo>
                  <a:pt x="15313" y="45975"/>
                </a:lnTo>
                <a:lnTo>
                  <a:pt x="30836" y="48404"/>
                </a:lnTo>
                <a:lnTo>
                  <a:pt x="45750" y="45766"/>
                </a:lnTo>
                <a:lnTo>
                  <a:pt x="52018" y="41124"/>
                </a:lnTo>
                <a:lnTo>
                  <a:pt x="24431" y="41124"/>
                </a:lnTo>
                <a:lnTo>
                  <a:pt x="11259" y="36407"/>
                </a:lnTo>
                <a:lnTo>
                  <a:pt x="5791" y="23875"/>
                </a:lnTo>
                <a:lnTo>
                  <a:pt x="5886" y="21981"/>
                </a:lnTo>
                <a:lnTo>
                  <a:pt x="10898" y="12946"/>
                </a:lnTo>
                <a:lnTo>
                  <a:pt x="22980" y="8761"/>
                </a:lnTo>
                <a:lnTo>
                  <a:pt x="41377" y="8540"/>
                </a:lnTo>
                <a:lnTo>
                  <a:pt x="54057" y="8540"/>
                </a:lnTo>
                <a:lnTo>
                  <a:pt x="44057" y="2227"/>
                </a:lnTo>
                <a:lnTo>
                  <a:pt x="28288" y="0"/>
                </a:lnTo>
                <a:close/>
              </a:path>
              <a:path w="60325" h="48895">
                <a:moveTo>
                  <a:pt x="54057" y="8540"/>
                </a:moveTo>
                <a:lnTo>
                  <a:pt x="41377" y="8540"/>
                </a:lnTo>
                <a:lnTo>
                  <a:pt x="49953" y="16024"/>
                </a:lnTo>
                <a:lnTo>
                  <a:pt x="51834" y="32939"/>
                </a:lnTo>
                <a:lnTo>
                  <a:pt x="41391" y="39514"/>
                </a:lnTo>
                <a:lnTo>
                  <a:pt x="24431" y="41124"/>
                </a:lnTo>
                <a:lnTo>
                  <a:pt x="52018" y="41124"/>
                </a:lnTo>
                <a:lnTo>
                  <a:pt x="56314" y="37942"/>
                </a:lnTo>
                <a:lnTo>
                  <a:pt x="60325" y="24294"/>
                </a:lnTo>
                <a:lnTo>
                  <a:pt x="60211" y="21655"/>
                </a:lnTo>
                <a:lnTo>
                  <a:pt x="55235" y="9284"/>
                </a:lnTo>
                <a:lnTo>
                  <a:pt x="54057" y="8540"/>
                </a:lnTo>
                <a:close/>
              </a:path>
            </a:pathLst>
          </a:custGeom>
          <a:solidFill>
            <a:srgbClr val="D0002E"/>
          </a:solidFill>
        </p:spPr>
        <p:txBody>
          <a:bodyPr wrap="square" lIns="0" tIns="0" rIns="0" bIns="0" rtlCol="0"/>
          <a:lstStyle/>
          <a:p>
            <a:endParaRPr/>
          </a:p>
        </p:txBody>
      </p:sp>
      <p:sp>
        <p:nvSpPr>
          <p:cNvPr id="16" name="object 16"/>
          <p:cNvSpPr/>
          <p:nvPr/>
        </p:nvSpPr>
        <p:spPr>
          <a:xfrm>
            <a:off x="5543260" y="3505622"/>
            <a:ext cx="90170" cy="0"/>
          </a:xfrm>
          <a:custGeom>
            <a:avLst/>
            <a:gdLst/>
            <a:ahLst/>
            <a:cxnLst/>
            <a:rect l="l" t="t" r="r" b="b"/>
            <a:pathLst>
              <a:path w="90170">
                <a:moveTo>
                  <a:pt x="0" y="0"/>
                </a:moveTo>
                <a:lnTo>
                  <a:pt x="89573" y="0"/>
                </a:lnTo>
              </a:path>
            </a:pathLst>
          </a:custGeom>
          <a:ln w="7844">
            <a:solidFill>
              <a:srgbClr val="D0002E"/>
            </a:solidFill>
          </a:ln>
        </p:spPr>
        <p:txBody>
          <a:bodyPr wrap="square" lIns="0" tIns="0" rIns="0" bIns="0" rtlCol="0"/>
          <a:lstStyle/>
          <a:p>
            <a:endParaRPr/>
          </a:p>
        </p:txBody>
      </p:sp>
      <p:sp>
        <p:nvSpPr>
          <p:cNvPr id="17" name="object 17"/>
          <p:cNvSpPr/>
          <p:nvPr/>
        </p:nvSpPr>
        <p:spPr>
          <a:xfrm>
            <a:off x="5247972" y="4765935"/>
            <a:ext cx="196850" cy="203835"/>
          </a:xfrm>
          <a:custGeom>
            <a:avLst/>
            <a:gdLst/>
            <a:ahLst/>
            <a:cxnLst/>
            <a:rect l="l" t="t" r="r" b="b"/>
            <a:pathLst>
              <a:path w="196850" h="203835">
                <a:moveTo>
                  <a:pt x="6286" y="132524"/>
                </a:moveTo>
                <a:lnTo>
                  <a:pt x="0" y="132524"/>
                </a:lnTo>
                <a:lnTo>
                  <a:pt x="0" y="203631"/>
                </a:lnTo>
                <a:lnTo>
                  <a:pt x="6286" y="203631"/>
                </a:lnTo>
                <a:lnTo>
                  <a:pt x="7162" y="193090"/>
                </a:lnTo>
                <a:lnTo>
                  <a:pt x="9449" y="185313"/>
                </a:lnTo>
                <a:lnTo>
                  <a:pt x="18430" y="182241"/>
                </a:lnTo>
                <a:lnTo>
                  <a:pt x="40622" y="181687"/>
                </a:lnTo>
                <a:lnTo>
                  <a:pt x="122821" y="181686"/>
                </a:lnTo>
                <a:lnTo>
                  <a:pt x="137786" y="181336"/>
                </a:lnTo>
                <a:lnTo>
                  <a:pt x="176006" y="171012"/>
                </a:lnTo>
                <a:lnTo>
                  <a:pt x="189704" y="154470"/>
                </a:lnTo>
                <a:lnTo>
                  <a:pt x="45516" y="154470"/>
                </a:lnTo>
                <a:lnTo>
                  <a:pt x="20769" y="154105"/>
                </a:lnTo>
                <a:lnTo>
                  <a:pt x="10214" y="151552"/>
                </a:lnTo>
                <a:lnTo>
                  <a:pt x="7336" y="144624"/>
                </a:lnTo>
                <a:lnTo>
                  <a:pt x="6286" y="132524"/>
                </a:lnTo>
                <a:close/>
              </a:path>
              <a:path w="196850" h="203835">
                <a:moveTo>
                  <a:pt x="179552" y="49148"/>
                </a:moveTo>
                <a:lnTo>
                  <a:pt x="164388" y="49148"/>
                </a:lnTo>
                <a:lnTo>
                  <a:pt x="169387" y="54002"/>
                </a:lnTo>
                <a:lnTo>
                  <a:pt x="176139" y="62735"/>
                </a:lnTo>
                <a:lnTo>
                  <a:pt x="182679" y="75253"/>
                </a:lnTo>
                <a:lnTo>
                  <a:pt x="187045" y="91463"/>
                </a:lnTo>
                <a:lnTo>
                  <a:pt x="185839" y="111482"/>
                </a:lnTo>
                <a:lnTo>
                  <a:pt x="165760" y="145816"/>
                </a:lnTo>
                <a:lnTo>
                  <a:pt x="125430" y="154387"/>
                </a:lnTo>
                <a:lnTo>
                  <a:pt x="45516" y="154470"/>
                </a:lnTo>
                <a:lnTo>
                  <a:pt x="189704" y="154470"/>
                </a:lnTo>
                <a:lnTo>
                  <a:pt x="192181" y="150057"/>
                </a:lnTo>
                <a:lnTo>
                  <a:pt x="196353" y="133454"/>
                </a:lnTo>
                <a:lnTo>
                  <a:pt x="195708" y="110796"/>
                </a:lnTo>
                <a:lnTo>
                  <a:pt x="185842" y="65222"/>
                </a:lnTo>
                <a:lnTo>
                  <a:pt x="179791" y="51291"/>
                </a:lnTo>
                <a:lnTo>
                  <a:pt x="179552" y="49148"/>
                </a:lnTo>
                <a:close/>
              </a:path>
              <a:path w="196850" h="203835">
                <a:moveTo>
                  <a:pt x="6286" y="0"/>
                </a:moveTo>
                <a:lnTo>
                  <a:pt x="0" y="0"/>
                </a:lnTo>
                <a:lnTo>
                  <a:pt x="0" y="71094"/>
                </a:lnTo>
                <a:lnTo>
                  <a:pt x="6286" y="71094"/>
                </a:lnTo>
                <a:lnTo>
                  <a:pt x="7162" y="60566"/>
                </a:lnTo>
                <a:lnTo>
                  <a:pt x="9452" y="52780"/>
                </a:lnTo>
                <a:lnTo>
                  <a:pt x="18433" y="49705"/>
                </a:lnTo>
                <a:lnTo>
                  <a:pt x="40615" y="49150"/>
                </a:lnTo>
                <a:lnTo>
                  <a:pt x="179552" y="49148"/>
                </a:lnTo>
                <a:lnTo>
                  <a:pt x="179031" y="44475"/>
                </a:lnTo>
                <a:lnTo>
                  <a:pt x="183134" y="42125"/>
                </a:lnTo>
                <a:lnTo>
                  <a:pt x="187223" y="38036"/>
                </a:lnTo>
                <a:lnTo>
                  <a:pt x="195719" y="30721"/>
                </a:lnTo>
                <a:lnTo>
                  <a:pt x="193090" y="21945"/>
                </a:lnTo>
                <a:lnTo>
                  <a:pt x="45516" y="21945"/>
                </a:lnTo>
                <a:lnTo>
                  <a:pt x="20774" y="21580"/>
                </a:lnTo>
                <a:lnTo>
                  <a:pt x="10218" y="19028"/>
                </a:lnTo>
                <a:lnTo>
                  <a:pt x="7336" y="12100"/>
                </a:lnTo>
                <a:lnTo>
                  <a:pt x="6286" y="0"/>
                </a:lnTo>
                <a:close/>
              </a:path>
            </a:pathLst>
          </a:custGeom>
          <a:solidFill>
            <a:srgbClr val="D0002E"/>
          </a:solidFill>
        </p:spPr>
        <p:txBody>
          <a:bodyPr wrap="square" lIns="0" tIns="0" rIns="0" bIns="0" rtlCol="0"/>
          <a:lstStyle/>
          <a:p>
            <a:endParaRPr/>
          </a:p>
        </p:txBody>
      </p:sp>
      <p:sp>
        <p:nvSpPr>
          <p:cNvPr id="18" name="object 18"/>
          <p:cNvSpPr/>
          <p:nvPr/>
        </p:nvSpPr>
        <p:spPr>
          <a:xfrm>
            <a:off x="5247966" y="4593658"/>
            <a:ext cx="193675" cy="168275"/>
          </a:xfrm>
          <a:custGeom>
            <a:avLst/>
            <a:gdLst/>
            <a:ahLst/>
            <a:cxnLst/>
            <a:rect l="l" t="t" r="r" b="b"/>
            <a:pathLst>
              <a:path w="193675" h="168275">
                <a:moveTo>
                  <a:pt x="46545" y="0"/>
                </a:moveTo>
                <a:lnTo>
                  <a:pt x="22360" y="1017"/>
                </a:lnTo>
                <a:lnTo>
                  <a:pt x="6356" y="1969"/>
                </a:lnTo>
                <a:lnTo>
                  <a:pt x="0" y="165595"/>
                </a:lnTo>
                <a:lnTo>
                  <a:pt x="11074" y="166579"/>
                </a:lnTo>
                <a:lnTo>
                  <a:pt x="28096" y="167481"/>
                </a:lnTo>
                <a:lnTo>
                  <a:pt x="42544" y="168088"/>
                </a:lnTo>
                <a:lnTo>
                  <a:pt x="46545" y="161201"/>
                </a:lnTo>
                <a:lnTo>
                  <a:pt x="29103" y="157567"/>
                </a:lnTo>
                <a:lnTo>
                  <a:pt x="17867" y="152980"/>
                </a:lnTo>
                <a:lnTo>
                  <a:pt x="11519" y="145002"/>
                </a:lnTo>
                <a:lnTo>
                  <a:pt x="8737" y="131192"/>
                </a:lnTo>
                <a:lnTo>
                  <a:pt x="8191" y="97701"/>
                </a:lnTo>
                <a:lnTo>
                  <a:pt x="193090" y="97701"/>
                </a:lnTo>
                <a:lnTo>
                  <a:pt x="193090" y="70497"/>
                </a:lnTo>
                <a:lnTo>
                  <a:pt x="8191" y="70497"/>
                </a:lnTo>
                <a:lnTo>
                  <a:pt x="8235" y="54114"/>
                </a:lnTo>
                <a:lnTo>
                  <a:pt x="8970" y="34568"/>
                </a:lnTo>
                <a:lnTo>
                  <a:pt x="12188" y="21758"/>
                </a:lnTo>
                <a:lnTo>
                  <a:pt x="19165" y="14424"/>
                </a:lnTo>
                <a:lnTo>
                  <a:pt x="31221" y="10127"/>
                </a:lnTo>
                <a:lnTo>
                  <a:pt x="46545" y="0"/>
                </a:lnTo>
                <a:close/>
              </a:path>
              <a:path w="193675" h="168275">
                <a:moveTo>
                  <a:pt x="193090" y="97701"/>
                </a:moveTo>
                <a:lnTo>
                  <a:pt x="147561" y="97701"/>
                </a:lnTo>
                <a:lnTo>
                  <a:pt x="171669" y="98159"/>
                </a:lnTo>
                <a:lnTo>
                  <a:pt x="182413" y="101365"/>
                </a:lnTo>
                <a:lnTo>
                  <a:pt x="185594" y="110069"/>
                </a:lnTo>
                <a:lnTo>
                  <a:pt x="186778" y="124625"/>
                </a:lnTo>
                <a:lnTo>
                  <a:pt x="193090" y="124625"/>
                </a:lnTo>
                <a:lnTo>
                  <a:pt x="193090" y="97701"/>
                </a:lnTo>
                <a:close/>
              </a:path>
              <a:path w="193675" h="168275">
                <a:moveTo>
                  <a:pt x="193090" y="43586"/>
                </a:moveTo>
                <a:lnTo>
                  <a:pt x="186778" y="43586"/>
                </a:lnTo>
                <a:lnTo>
                  <a:pt x="185915" y="54114"/>
                </a:lnTo>
                <a:lnTo>
                  <a:pt x="183807" y="64986"/>
                </a:lnTo>
                <a:lnTo>
                  <a:pt x="175781" y="69518"/>
                </a:lnTo>
                <a:lnTo>
                  <a:pt x="156082" y="70487"/>
                </a:lnTo>
                <a:lnTo>
                  <a:pt x="8191" y="70497"/>
                </a:lnTo>
                <a:lnTo>
                  <a:pt x="193090" y="70497"/>
                </a:lnTo>
                <a:lnTo>
                  <a:pt x="193090" y="43586"/>
                </a:lnTo>
                <a:close/>
              </a:path>
            </a:pathLst>
          </a:custGeom>
          <a:solidFill>
            <a:srgbClr val="D0002E"/>
          </a:solidFill>
        </p:spPr>
        <p:txBody>
          <a:bodyPr wrap="square" lIns="0" tIns="0" rIns="0" bIns="0" rtlCol="0"/>
          <a:lstStyle/>
          <a:p>
            <a:endParaRPr/>
          </a:p>
        </p:txBody>
      </p:sp>
      <p:sp>
        <p:nvSpPr>
          <p:cNvPr id="19" name="object 19"/>
          <p:cNvSpPr/>
          <p:nvPr/>
        </p:nvSpPr>
        <p:spPr>
          <a:xfrm>
            <a:off x="5244319" y="4397454"/>
            <a:ext cx="201295" cy="190500"/>
          </a:xfrm>
          <a:custGeom>
            <a:avLst/>
            <a:gdLst/>
            <a:ahLst/>
            <a:cxnLst/>
            <a:rect l="l" t="t" r="r" b="b"/>
            <a:pathLst>
              <a:path w="201295" h="190500">
                <a:moveTo>
                  <a:pt x="54554" y="17551"/>
                </a:moveTo>
                <a:lnTo>
                  <a:pt x="16114" y="21555"/>
                </a:lnTo>
                <a:lnTo>
                  <a:pt x="0" y="65817"/>
                </a:lnTo>
                <a:lnTo>
                  <a:pt x="284" y="80486"/>
                </a:lnTo>
                <a:lnTo>
                  <a:pt x="7394" y="122770"/>
                </a:lnTo>
                <a:lnTo>
                  <a:pt x="25754" y="158595"/>
                </a:lnTo>
                <a:lnTo>
                  <a:pt x="57757" y="182980"/>
                </a:lnTo>
                <a:lnTo>
                  <a:pt x="87857" y="190424"/>
                </a:lnTo>
                <a:lnTo>
                  <a:pt x="107616" y="189578"/>
                </a:lnTo>
                <a:lnTo>
                  <a:pt x="153877" y="176291"/>
                </a:lnTo>
                <a:lnTo>
                  <a:pt x="174677" y="160166"/>
                </a:lnTo>
                <a:lnTo>
                  <a:pt x="101977" y="160166"/>
                </a:lnTo>
                <a:lnTo>
                  <a:pt x="83697" y="159238"/>
                </a:lnTo>
                <a:lnTo>
                  <a:pt x="40704" y="145411"/>
                </a:lnTo>
                <a:lnTo>
                  <a:pt x="11467" y="104385"/>
                </a:lnTo>
                <a:lnTo>
                  <a:pt x="9251" y="90663"/>
                </a:lnTo>
                <a:lnTo>
                  <a:pt x="11527" y="66935"/>
                </a:lnTo>
                <a:lnTo>
                  <a:pt x="36410" y="31835"/>
                </a:lnTo>
                <a:lnTo>
                  <a:pt x="54075" y="25972"/>
                </a:lnTo>
                <a:lnTo>
                  <a:pt x="54554" y="17551"/>
                </a:lnTo>
                <a:close/>
              </a:path>
              <a:path w="201295" h="190500">
                <a:moveTo>
                  <a:pt x="196927" y="43306"/>
                </a:moveTo>
                <a:lnTo>
                  <a:pt x="187663" y="43306"/>
                </a:lnTo>
                <a:lnTo>
                  <a:pt x="189990" y="55636"/>
                </a:lnTo>
                <a:lnTo>
                  <a:pt x="191213" y="68745"/>
                </a:lnTo>
                <a:lnTo>
                  <a:pt x="180971" y="115911"/>
                </a:lnTo>
                <a:lnTo>
                  <a:pt x="153866" y="145203"/>
                </a:lnTo>
                <a:lnTo>
                  <a:pt x="115963" y="158768"/>
                </a:lnTo>
                <a:lnTo>
                  <a:pt x="101977" y="160166"/>
                </a:lnTo>
                <a:lnTo>
                  <a:pt x="174677" y="160166"/>
                </a:lnTo>
                <a:lnTo>
                  <a:pt x="194132" y="126901"/>
                </a:lnTo>
                <a:lnTo>
                  <a:pt x="200975" y="87218"/>
                </a:lnTo>
                <a:lnTo>
                  <a:pt x="200341" y="68288"/>
                </a:lnTo>
                <a:lnTo>
                  <a:pt x="198577" y="52248"/>
                </a:lnTo>
                <a:lnTo>
                  <a:pt x="196927" y="43306"/>
                </a:lnTo>
                <a:close/>
              </a:path>
              <a:path w="201295" h="190500">
                <a:moveTo>
                  <a:pt x="126220" y="0"/>
                </a:moveTo>
                <a:lnTo>
                  <a:pt x="119933" y="0"/>
                </a:lnTo>
                <a:lnTo>
                  <a:pt x="119933" y="74320"/>
                </a:lnTo>
                <a:lnTo>
                  <a:pt x="126220" y="74320"/>
                </a:lnTo>
                <a:lnTo>
                  <a:pt x="127109" y="63779"/>
                </a:lnTo>
                <a:lnTo>
                  <a:pt x="129049" y="50587"/>
                </a:lnTo>
                <a:lnTo>
                  <a:pt x="136203" y="44791"/>
                </a:lnTo>
                <a:lnTo>
                  <a:pt x="153636" y="43347"/>
                </a:lnTo>
                <a:lnTo>
                  <a:pt x="196927" y="43306"/>
                </a:lnTo>
                <a:lnTo>
                  <a:pt x="196078" y="38774"/>
                </a:lnTo>
                <a:lnTo>
                  <a:pt x="163274" y="16137"/>
                </a:lnTo>
                <a:lnTo>
                  <a:pt x="135242" y="15730"/>
                </a:lnTo>
                <a:lnTo>
                  <a:pt x="128034" y="13204"/>
                </a:lnTo>
                <a:lnTo>
                  <a:pt x="126220" y="0"/>
                </a:lnTo>
                <a:close/>
              </a:path>
            </a:pathLst>
          </a:custGeom>
          <a:solidFill>
            <a:srgbClr val="D0002E"/>
          </a:solidFill>
        </p:spPr>
        <p:txBody>
          <a:bodyPr wrap="square" lIns="0" tIns="0" rIns="0" bIns="0" rtlCol="0"/>
          <a:lstStyle/>
          <a:p>
            <a:endParaRPr/>
          </a:p>
        </p:txBody>
      </p:sp>
      <p:sp>
        <p:nvSpPr>
          <p:cNvPr id="20" name="object 20"/>
          <p:cNvSpPr/>
          <p:nvPr/>
        </p:nvSpPr>
        <p:spPr>
          <a:xfrm>
            <a:off x="5247966" y="4237707"/>
            <a:ext cx="193675" cy="142240"/>
          </a:xfrm>
          <a:custGeom>
            <a:avLst/>
            <a:gdLst/>
            <a:ahLst/>
            <a:cxnLst/>
            <a:rect l="l" t="t" r="r" b="b"/>
            <a:pathLst>
              <a:path w="193675" h="142239">
                <a:moveTo>
                  <a:pt x="42710" y="13024"/>
                </a:moveTo>
                <a:lnTo>
                  <a:pt x="33696" y="13367"/>
                </a:lnTo>
                <a:lnTo>
                  <a:pt x="17423" y="14209"/>
                </a:lnTo>
                <a:lnTo>
                  <a:pt x="3022" y="15272"/>
                </a:lnTo>
                <a:lnTo>
                  <a:pt x="0" y="141764"/>
                </a:lnTo>
                <a:lnTo>
                  <a:pt x="6286" y="141764"/>
                </a:lnTo>
                <a:lnTo>
                  <a:pt x="7162" y="131223"/>
                </a:lnTo>
                <a:lnTo>
                  <a:pt x="9455" y="123450"/>
                </a:lnTo>
                <a:lnTo>
                  <a:pt x="18422" y="120376"/>
                </a:lnTo>
                <a:lnTo>
                  <a:pt x="40572" y="119819"/>
                </a:lnTo>
                <a:lnTo>
                  <a:pt x="193090" y="119818"/>
                </a:lnTo>
                <a:lnTo>
                  <a:pt x="193090" y="92602"/>
                </a:lnTo>
                <a:lnTo>
                  <a:pt x="8191" y="92602"/>
                </a:lnTo>
                <a:lnTo>
                  <a:pt x="8262" y="66512"/>
                </a:lnTo>
                <a:lnTo>
                  <a:pt x="8991" y="47213"/>
                </a:lnTo>
                <a:lnTo>
                  <a:pt x="12243" y="34317"/>
                </a:lnTo>
                <a:lnTo>
                  <a:pt x="19224" y="27056"/>
                </a:lnTo>
                <a:lnTo>
                  <a:pt x="31213" y="22791"/>
                </a:lnTo>
                <a:lnTo>
                  <a:pt x="42710" y="13024"/>
                </a:lnTo>
                <a:close/>
              </a:path>
              <a:path w="193675" h="142239">
                <a:moveTo>
                  <a:pt x="193090" y="119818"/>
                </a:moveTo>
                <a:lnTo>
                  <a:pt x="147497" y="119818"/>
                </a:lnTo>
                <a:lnTo>
                  <a:pt x="172263" y="120181"/>
                </a:lnTo>
                <a:lnTo>
                  <a:pt x="182843" y="122722"/>
                </a:lnTo>
                <a:lnTo>
                  <a:pt x="185736" y="129619"/>
                </a:lnTo>
                <a:lnTo>
                  <a:pt x="186778" y="141764"/>
                </a:lnTo>
                <a:lnTo>
                  <a:pt x="193090" y="141764"/>
                </a:lnTo>
                <a:lnTo>
                  <a:pt x="193090" y="119818"/>
                </a:lnTo>
                <a:close/>
              </a:path>
              <a:path w="193675" h="142239">
                <a:moveTo>
                  <a:pt x="119062" y="27667"/>
                </a:moveTo>
                <a:lnTo>
                  <a:pt x="66408" y="27667"/>
                </a:lnTo>
                <a:lnTo>
                  <a:pt x="66408" y="35388"/>
                </a:lnTo>
                <a:lnTo>
                  <a:pt x="76365" y="36862"/>
                </a:lnTo>
                <a:lnTo>
                  <a:pt x="85791" y="41420"/>
                </a:lnTo>
                <a:lnTo>
                  <a:pt x="88499" y="54412"/>
                </a:lnTo>
                <a:lnTo>
                  <a:pt x="88646" y="92602"/>
                </a:lnTo>
                <a:lnTo>
                  <a:pt x="96837" y="92602"/>
                </a:lnTo>
                <a:lnTo>
                  <a:pt x="96842" y="66512"/>
                </a:lnTo>
                <a:lnTo>
                  <a:pt x="97673" y="47002"/>
                </a:lnTo>
                <a:lnTo>
                  <a:pt x="102979" y="38567"/>
                </a:lnTo>
                <a:lnTo>
                  <a:pt x="119062" y="35388"/>
                </a:lnTo>
                <a:lnTo>
                  <a:pt x="119062" y="27667"/>
                </a:lnTo>
                <a:close/>
              </a:path>
              <a:path w="193675" h="142239">
                <a:moveTo>
                  <a:pt x="156566" y="0"/>
                </a:moveTo>
                <a:lnTo>
                  <a:pt x="143344" y="5416"/>
                </a:lnTo>
                <a:lnTo>
                  <a:pt x="155833" y="8635"/>
                </a:lnTo>
                <a:lnTo>
                  <a:pt x="166608" y="12986"/>
                </a:lnTo>
                <a:lnTo>
                  <a:pt x="175258" y="20193"/>
                </a:lnTo>
                <a:lnTo>
                  <a:pt x="181374" y="31985"/>
                </a:lnTo>
                <a:lnTo>
                  <a:pt x="184543" y="50086"/>
                </a:lnTo>
                <a:lnTo>
                  <a:pt x="184339" y="66630"/>
                </a:lnTo>
                <a:lnTo>
                  <a:pt x="183321" y="79008"/>
                </a:lnTo>
                <a:lnTo>
                  <a:pt x="181743" y="89172"/>
                </a:lnTo>
                <a:lnTo>
                  <a:pt x="96837" y="92602"/>
                </a:lnTo>
                <a:lnTo>
                  <a:pt x="193090" y="92602"/>
                </a:lnTo>
                <a:lnTo>
                  <a:pt x="193090" y="7766"/>
                </a:lnTo>
                <a:lnTo>
                  <a:pt x="181072" y="4938"/>
                </a:lnTo>
                <a:lnTo>
                  <a:pt x="169059" y="2344"/>
                </a:lnTo>
                <a:lnTo>
                  <a:pt x="156566" y="0"/>
                </a:lnTo>
                <a:close/>
              </a:path>
            </a:pathLst>
          </a:custGeom>
          <a:solidFill>
            <a:srgbClr val="D0002E"/>
          </a:solidFill>
        </p:spPr>
        <p:txBody>
          <a:bodyPr wrap="square" lIns="0" tIns="0" rIns="0" bIns="0" rtlCol="0"/>
          <a:lstStyle/>
          <a:p>
            <a:endParaRPr/>
          </a:p>
        </p:txBody>
      </p:sp>
      <p:sp>
        <p:nvSpPr>
          <p:cNvPr id="21" name="object 21"/>
          <p:cNvSpPr/>
          <p:nvPr/>
        </p:nvSpPr>
        <p:spPr>
          <a:xfrm>
            <a:off x="5247968" y="4040887"/>
            <a:ext cx="193675" cy="172085"/>
          </a:xfrm>
          <a:custGeom>
            <a:avLst/>
            <a:gdLst/>
            <a:ahLst/>
            <a:cxnLst/>
            <a:rect l="l" t="t" r="r" b="b"/>
            <a:pathLst>
              <a:path w="193675" h="172085">
                <a:moveTo>
                  <a:pt x="50497" y="28721"/>
                </a:moveTo>
                <a:lnTo>
                  <a:pt x="9840" y="48191"/>
                </a:lnTo>
                <a:lnTo>
                  <a:pt x="131" y="87742"/>
                </a:lnTo>
                <a:lnTo>
                  <a:pt x="0" y="172008"/>
                </a:lnTo>
                <a:lnTo>
                  <a:pt x="6286" y="172008"/>
                </a:lnTo>
                <a:lnTo>
                  <a:pt x="7162" y="161467"/>
                </a:lnTo>
                <a:lnTo>
                  <a:pt x="9449" y="153695"/>
                </a:lnTo>
                <a:lnTo>
                  <a:pt x="18419" y="150621"/>
                </a:lnTo>
                <a:lnTo>
                  <a:pt x="40572" y="150064"/>
                </a:lnTo>
                <a:lnTo>
                  <a:pt x="193090" y="150063"/>
                </a:lnTo>
                <a:lnTo>
                  <a:pt x="193090" y="122847"/>
                </a:lnTo>
                <a:lnTo>
                  <a:pt x="11988" y="122847"/>
                </a:lnTo>
                <a:lnTo>
                  <a:pt x="10820" y="117005"/>
                </a:lnTo>
                <a:lnTo>
                  <a:pt x="9652" y="110845"/>
                </a:lnTo>
                <a:lnTo>
                  <a:pt x="9652" y="104711"/>
                </a:lnTo>
                <a:lnTo>
                  <a:pt x="23772" y="68856"/>
                </a:lnTo>
                <a:lnTo>
                  <a:pt x="54100" y="59398"/>
                </a:lnTo>
                <a:lnTo>
                  <a:pt x="94395" y="59398"/>
                </a:lnTo>
                <a:lnTo>
                  <a:pt x="94116" y="58891"/>
                </a:lnTo>
                <a:lnTo>
                  <a:pt x="86557" y="48387"/>
                </a:lnTo>
                <a:lnTo>
                  <a:pt x="76852" y="38890"/>
                </a:lnTo>
                <a:lnTo>
                  <a:pt x="64873" y="31852"/>
                </a:lnTo>
                <a:lnTo>
                  <a:pt x="50497" y="28721"/>
                </a:lnTo>
                <a:close/>
              </a:path>
              <a:path w="193675" h="172085">
                <a:moveTo>
                  <a:pt x="193090" y="150063"/>
                </a:moveTo>
                <a:lnTo>
                  <a:pt x="147523" y="150063"/>
                </a:lnTo>
                <a:lnTo>
                  <a:pt x="172273" y="150426"/>
                </a:lnTo>
                <a:lnTo>
                  <a:pt x="182842" y="152972"/>
                </a:lnTo>
                <a:lnTo>
                  <a:pt x="185736" y="159881"/>
                </a:lnTo>
                <a:lnTo>
                  <a:pt x="186778" y="172008"/>
                </a:lnTo>
                <a:lnTo>
                  <a:pt x="193090" y="172008"/>
                </a:lnTo>
                <a:lnTo>
                  <a:pt x="193090" y="150063"/>
                </a:lnTo>
                <a:close/>
              </a:path>
              <a:path w="193675" h="172085">
                <a:moveTo>
                  <a:pt x="94395" y="59398"/>
                </a:moveTo>
                <a:lnTo>
                  <a:pt x="54100" y="59398"/>
                </a:lnTo>
                <a:lnTo>
                  <a:pt x="71170" y="61724"/>
                </a:lnTo>
                <a:lnTo>
                  <a:pt x="84052" y="68138"/>
                </a:lnTo>
                <a:lnTo>
                  <a:pt x="93047" y="77791"/>
                </a:lnTo>
                <a:lnTo>
                  <a:pt x="98456" y="89833"/>
                </a:lnTo>
                <a:lnTo>
                  <a:pt x="100578" y="103415"/>
                </a:lnTo>
                <a:lnTo>
                  <a:pt x="100634" y="122847"/>
                </a:lnTo>
                <a:lnTo>
                  <a:pt x="108826" y="122847"/>
                </a:lnTo>
                <a:lnTo>
                  <a:pt x="108826" y="98577"/>
                </a:lnTo>
                <a:lnTo>
                  <a:pt x="112636" y="93891"/>
                </a:lnTo>
                <a:lnTo>
                  <a:pt x="119331" y="88507"/>
                </a:lnTo>
                <a:lnTo>
                  <a:pt x="131192" y="81319"/>
                </a:lnTo>
                <a:lnTo>
                  <a:pt x="154670" y="68955"/>
                </a:lnTo>
                <a:lnTo>
                  <a:pt x="99654" y="68955"/>
                </a:lnTo>
                <a:lnTo>
                  <a:pt x="94395" y="59398"/>
                </a:lnTo>
                <a:close/>
              </a:path>
              <a:path w="193675" h="172085">
                <a:moveTo>
                  <a:pt x="193090" y="101206"/>
                </a:moveTo>
                <a:lnTo>
                  <a:pt x="186778" y="101206"/>
                </a:lnTo>
                <a:lnTo>
                  <a:pt x="185915" y="111747"/>
                </a:lnTo>
                <a:lnTo>
                  <a:pt x="183613" y="119322"/>
                </a:lnTo>
                <a:lnTo>
                  <a:pt x="174593" y="122309"/>
                </a:lnTo>
                <a:lnTo>
                  <a:pt x="152306" y="122845"/>
                </a:lnTo>
                <a:lnTo>
                  <a:pt x="108826" y="122847"/>
                </a:lnTo>
                <a:lnTo>
                  <a:pt x="193090" y="122847"/>
                </a:lnTo>
                <a:lnTo>
                  <a:pt x="193090" y="101206"/>
                </a:lnTo>
                <a:close/>
              </a:path>
              <a:path w="193675" h="172085">
                <a:moveTo>
                  <a:pt x="193090" y="0"/>
                </a:moveTo>
                <a:lnTo>
                  <a:pt x="186778" y="0"/>
                </a:lnTo>
                <a:lnTo>
                  <a:pt x="186778" y="6451"/>
                </a:lnTo>
                <a:lnTo>
                  <a:pt x="185635" y="11709"/>
                </a:lnTo>
                <a:lnTo>
                  <a:pt x="144548" y="44787"/>
                </a:lnTo>
                <a:lnTo>
                  <a:pt x="99654" y="68955"/>
                </a:lnTo>
                <a:lnTo>
                  <a:pt x="154670" y="68955"/>
                </a:lnTo>
                <a:lnTo>
                  <a:pt x="163944" y="64071"/>
                </a:lnTo>
                <a:lnTo>
                  <a:pt x="175303" y="56578"/>
                </a:lnTo>
                <a:lnTo>
                  <a:pt x="184572" y="47222"/>
                </a:lnTo>
                <a:lnTo>
                  <a:pt x="190815" y="35889"/>
                </a:lnTo>
                <a:lnTo>
                  <a:pt x="193090" y="0"/>
                </a:lnTo>
                <a:close/>
              </a:path>
            </a:pathLst>
          </a:custGeom>
          <a:solidFill>
            <a:srgbClr val="D0002E"/>
          </a:solidFill>
        </p:spPr>
        <p:txBody>
          <a:bodyPr wrap="square" lIns="0" tIns="0" rIns="0" bIns="0" rtlCol="0"/>
          <a:lstStyle/>
          <a:p>
            <a:endParaRPr/>
          </a:p>
        </p:txBody>
      </p:sp>
      <p:sp>
        <p:nvSpPr>
          <p:cNvPr id="22" name="object 22"/>
          <p:cNvSpPr/>
          <p:nvPr/>
        </p:nvSpPr>
        <p:spPr>
          <a:xfrm>
            <a:off x="5243814" y="3914843"/>
            <a:ext cx="201295" cy="122555"/>
          </a:xfrm>
          <a:custGeom>
            <a:avLst/>
            <a:gdLst/>
            <a:ahLst/>
            <a:cxnLst/>
            <a:rect l="l" t="t" r="r" b="b"/>
            <a:pathLst>
              <a:path w="201295" h="122554">
                <a:moveTo>
                  <a:pt x="189816" y="24952"/>
                </a:moveTo>
                <a:lnTo>
                  <a:pt x="145380" y="24952"/>
                </a:lnTo>
                <a:lnTo>
                  <a:pt x="164139" y="26104"/>
                </a:lnTo>
                <a:lnTo>
                  <a:pt x="177738" y="31135"/>
                </a:lnTo>
                <a:lnTo>
                  <a:pt x="186596" y="39381"/>
                </a:lnTo>
                <a:lnTo>
                  <a:pt x="191133" y="50179"/>
                </a:lnTo>
                <a:lnTo>
                  <a:pt x="189254" y="69588"/>
                </a:lnTo>
                <a:lnTo>
                  <a:pt x="164645" y="103285"/>
                </a:lnTo>
                <a:lnTo>
                  <a:pt x="142541" y="111450"/>
                </a:lnTo>
                <a:lnTo>
                  <a:pt x="138434" y="121984"/>
                </a:lnTo>
                <a:lnTo>
                  <a:pt x="179029" y="114993"/>
                </a:lnTo>
                <a:lnTo>
                  <a:pt x="200908" y="79620"/>
                </a:lnTo>
                <a:lnTo>
                  <a:pt x="200363" y="62938"/>
                </a:lnTo>
                <a:lnTo>
                  <a:pt x="198093" y="47378"/>
                </a:lnTo>
                <a:lnTo>
                  <a:pt x="193989" y="33334"/>
                </a:lnTo>
                <a:lnTo>
                  <a:pt x="189816" y="24952"/>
                </a:lnTo>
                <a:close/>
              </a:path>
              <a:path w="201295" h="122554">
                <a:moveTo>
                  <a:pt x="49496" y="10808"/>
                </a:moveTo>
                <a:lnTo>
                  <a:pt x="11067" y="13481"/>
                </a:lnTo>
                <a:lnTo>
                  <a:pt x="0" y="50680"/>
                </a:lnTo>
                <a:lnTo>
                  <a:pt x="903" y="64981"/>
                </a:lnTo>
                <a:lnTo>
                  <a:pt x="17766" y="102748"/>
                </a:lnTo>
                <a:lnTo>
                  <a:pt x="41750" y="114332"/>
                </a:lnTo>
                <a:lnTo>
                  <a:pt x="57935" y="113028"/>
                </a:lnTo>
                <a:lnTo>
                  <a:pt x="71540" y="108814"/>
                </a:lnTo>
                <a:lnTo>
                  <a:pt x="82704" y="102318"/>
                </a:lnTo>
                <a:lnTo>
                  <a:pt x="91565" y="94165"/>
                </a:lnTo>
                <a:lnTo>
                  <a:pt x="94859" y="89650"/>
                </a:lnTo>
                <a:lnTo>
                  <a:pt x="49400" y="89650"/>
                </a:lnTo>
                <a:lnTo>
                  <a:pt x="31763" y="87737"/>
                </a:lnTo>
                <a:lnTo>
                  <a:pt x="19405" y="81300"/>
                </a:lnTo>
                <a:lnTo>
                  <a:pt x="12052" y="71566"/>
                </a:lnTo>
                <a:lnTo>
                  <a:pt x="9428" y="59758"/>
                </a:lnTo>
                <a:lnTo>
                  <a:pt x="12725" y="41284"/>
                </a:lnTo>
                <a:lnTo>
                  <a:pt x="21090" y="29556"/>
                </a:lnTo>
                <a:lnTo>
                  <a:pt x="32212" y="22819"/>
                </a:lnTo>
                <a:lnTo>
                  <a:pt x="43777" y="19319"/>
                </a:lnTo>
                <a:lnTo>
                  <a:pt x="49496" y="10808"/>
                </a:lnTo>
                <a:close/>
              </a:path>
              <a:path w="201295" h="122554">
                <a:moveTo>
                  <a:pt x="157049" y="0"/>
                </a:moveTo>
                <a:lnTo>
                  <a:pt x="113180" y="11374"/>
                </a:lnTo>
                <a:lnTo>
                  <a:pt x="77283" y="62294"/>
                </a:lnTo>
                <a:lnTo>
                  <a:pt x="69339" y="74489"/>
                </a:lnTo>
                <a:lnTo>
                  <a:pt x="60379" y="84007"/>
                </a:lnTo>
                <a:lnTo>
                  <a:pt x="49400" y="89650"/>
                </a:lnTo>
                <a:lnTo>
                  <a:pt x="94859" y="89650"/>
                </a:lnTo>
                <a:lnTo>
                  <a:pt x="98264" y="84983"/>
                </a:lnTo>
                <a:lnTo>
                  <a:pt x="109757" y="64059"/>
                </a:lnTo>
                <a:lnTo>
                  <a:pt x="116673" y="50680"/>
                </a:lnTo>
                <a:lnTo>
                  <a:pt x="124835" y="39252"/>
                </a:lnTo>
                <a:lnTo>
                  <a:pt x="134364" y="30450"/>
                </a:lnTo>
                <a:lnTo>
                  <a:pt x="145380" y="24952"/>
                </a:lnTo>
                <a:lnTo>
                  <a:pt x="189816" y="24952"/>
                </a:lnTo>
                <a:lnTo>
                  <a:pt x="187942" y="21190"/>
                </a:lnTo>
                <a:lnTo>
                  <a:pt x="179842" y="11330"/>
                </a:lnTo>
                <a:lnTo>
                  <a:pt x="169581" y="4138"/>
                </a:lnTo>
                <a:lnTo>
                  <a:pt x="157049" y="0"/>
                </a:lnTo>
                <a:close/>
              </a:path>
            </a:pathLst>
          </a:custGeom>
          <a:solidFill>
            <a:srgbClr val="D0002E"/>
          </a:solidFill>
        </p:spPr>
        <p:txBody>
          <a:bodyPr wrap="square" lIns="0" tIns="0" rIns="0" bIns="0" rtlCol="0"/>
          <a:lstStyle/>
          <a:p>
            <a:endParaRPr/>
          </a:p>
        </p:txBody>
      </p:sp>
      <p:sp>
        <p:nvSpPr>
          <p:cNvPr id="23" name="object 23"/>
          <p:cNvSpPr/>
          <p:nvPr/>
        </p:nvSpPr>
        <p:spPr>
          <a:xfrm>
            <a:off x="5205726" y="4870018"/>
            <a:ext cx="337185" cy="298450"/>
          </a:xfrm>
          <a:custGeom>
            <a:avLst/>
            <a:gdLst/>
            <a:ahLst/>
            <a:cxnLst/>
            <a:rect l="l" t="t" r="r" b="b"/>
            <a:pathLst>
              <a:path w="337185" h="298450">
                <a:moveTo>
                  <a:pt x="62471" y="124359"/>
                </a:moveTo>
                <a:lnTo>
                  <a:pt x="21060" y="137814"/>
                </a:lnTo>
                <a:lnTo>
                  <a:pt x="1353" y="184329"/>
                </a:lnTo>
                <a:lnTo>
                  <a:pt x="0" y="240115"/>
                </a:lnTo>
                <a:lnTo>
                  <a:pt x="126" y="297853"/>
                </a:lnTo>
                <a:lnTo>
                  <a:pt x="5650" y="297853"/>
                </a:lnTo>
                <a:lnTo>
                  <a:pt x="6628" y="285953"/>
                </a:lnTo>
                <a:lnTo>
                  <a:pt x="7352" y="278891"/>
                </a:lnTo>
                <a:lnTo>
                  <a:pt x="235292" y="270769"/>
                </a:lnTo>
                <a:lnTo>
                  <a:pt x="235292" y="241624"/>
                </a:lnTo>
                <a:lnTo>
                  <a:pt x="192086" y="241624"/>
                </a:lnTo>
                <a:lnTo>
                  <a:pt x="123913" y="241515"/>
                </a:lnTo>
                <a:lnTo>
                  <a:pt x="11356" y="233319"/>
                </a:lnTo>
                <a:lnTo>
                  <a:pt x="10506" y="221807"/>
                </a:lnTo>
                <a:lnTo>
                  <a:pt x="10872" y="203863"/>
                </a:lnTo>
                <a:lnTo>
                  <a:pt x="30885" y="169975"/>
                </a:lnTo>
                <a:lnTo>
                  <a:pt x="73663" y="158227"/>
                </a:lnTo>
                <a:lnTo>
                  <a:pt x="116490" y="158227"/>
                </a:lnTo>
                <a:lnTo>
                  <a:pt x="108898" y="147399"/>
                </a:lnTo>
                <a:lnTo>
                  <a:pt x="99754" y="138035"/>
                </a:lnTo>
                <a:lnTo>
                  <a:pt x="89044" y="130755"/>
                </a:lnTo>
                <a:lnTo>
                  <a:pt x="76654" y="126038"/>
                </a:lnTo>
                <a:lnTo>
                  <a:pt x="62471" y="124359"/>
                </a:lnTo>
                <a:close/>
              </a:path>
              <a:path w="337185" h="298450">
                <a:moveTo>
                  <a:pt x="235292" y="270769"/>
                </a:moveTo>
                <a:lnTo>
                  <a:pt x="194213" y="270769"/>
                </a:lnTo>
                <a:lnTo>
                  <a:pt x="208788" y="271127"/>
                </a:lnTo>
                <a:lnTo>
                  <a:pt x="220293" y="272656"/>
                </a:lnTo>
                <a:lnTo>
                  <a:pt x="227189" y="274624"/>
                </a:lnTo>
                <a:lnTo>
                  <a:pt x="228065" y="278891"/>
                </a:lnTo>
                <a:lnTo>
                  <a:pt x="228789" y="285953"/>
                </a:lnTo>
                <a:lnTo>
                  <a:pt x="229767" y="297853"/>
                </a:lnTo>
                <a:lnTo>
                  <a:pt x="235292" y="297853"/>
                </a:lnTo>
                <a:lnTo>
                  <a:pt x="235292" y="270769"/>
                </a:lnTo>
                <a:close/>
              </a:path>
              <a:path w="337185" h="298450">
                <a:moveTo>
                  <a:pt x="235292" y="214922"/>
                </a:moveTo>
                <a:lnTo>
                  <a:pt x="229767" y="214922"/>
                </a:lnTo>
                <a:lnTo>
                  <a:pt x="228789" y="226809"/>
                </a:lnTo>
                <a:lnTo>
                  <a:pt x="228065" y="233705"/>
                </a:lnTo>
                <a:lnTo>
                  <a:pt x="227176" y="237870"/>
                </a:lnTo>
                <a:lnTo>
                  <a:pt x="218954" y="240115"/>
                </a:lnTo>
                <a:lnTo>
                  <a:pt x="206645" y="241390"/>
                </a:lnTo>
                <a:lnTo>
                  <a:pt x="192086" y="241624"/>
                </a:lnTo>
                <a:lnTo>
                  <a:pt x="235292" y="241624"/>
                </a:lnTo>
                <a:lnTo>
                  <a:pt x="235292" y="214922"/>
                </a:lnTo>
                <a:close/>
              </a:path>
              <a:path w="337185" h="298450">
                <a:moveTo>
                  <a:pt x="116490" y="158227"/>
                </a:moveTo>
                <a:lnTo>
                  <a:pt x="73663" y="158227"/>
                </a:lnTo>
                <a:lnTo>
                  <a:pt x="88668" y="160485"/>
                </a:lnTo>
                <a:lnTo>
                  <a:pt x="101092" y="165886"/>
                </a:lnTo>
                <a:lnTo>
                  <a:pt x="122223" y="199536"/>
                </a:lnTo>
                <a:lnTo>
                  <a:pt x="123913" y="241515"/>
                </a:lnTo>
                <a:lnTo>
                  <a:pt x="131660" y="241515"/>
                </a:lnTo>
                <a:lnTo>
                  <a:pt x="134784" y="200596"/>
                </a:lnTo>
                <a:lnTo>
                  <a:pt x="150997" y="188488"/>
                </a:lnTo>
                <a:lnTo>
                  <a:pt x="173423" y="177510"/>
                </a:lnTo>
                <a:lnTo>
                  <a:pt x="184876" y="171736"/>
                </a:lnTo>
                <a:lnTo>
                  <a:pt x="193856" y="167068"/>
                </a:lnTo>
                <a:lnTo>
                  <a:pt x="122516" y="167068"/>
                </a:lnTo>
                <a:lnTo>
                  <a:pt x="116490" y="158227"/>
                </a:lnTo>
                <a:close/>
              </a:path>
              <a:path w="337185" h="298450">
                <a:moveTo>
                  <a:pt x="329958" y="0"/>
                </a:moveTo>
                <a:lnTo>
                  <a:pt x="313305" y="45163"/>
                </a:lnTo>
                <a:lnTo>
                  <a:pt x="284307" y="74856"/>
                </a:lnTo>
                <a:lnTo>
                  <a:pt x="249227" y="101876"/>
                </a:lnTo>
                <a:lnTo>
                  <a:pt x="215309" y="123458"/>
                </a:lnTo>
                <a:lnTo>
                  <a:pt x="170939" y="147325"/>
                </a:lnTo>
                <a:lnTo>
                  <a:pt x="132989" y="164258"/>
                </a:lnTo>
                <a:lnTo>
                  <a:pt x="122516" y="167068"/>
                </a:lnTo>
                <a:lnTo>
                  <a:pt x="193856" y="167068"/>
                </a:lnTo>
                <a:lnTo>
                  <a:pt x="229804" y="146689"/>
                </a:lnTo>
                <a:lnTo>
                  <a:pt x="263286" y="123458"/>
                </a:lnTo>
                <a:lnTo>
                  <a:pt x="294353" y="96088"/>
                </a:lnTo>
                <a:lnTo>
                  <a:pt x="319416" y="65084"/>
                </a:lnTo>
                <a:lnTo>
                  <a:pt x="336581" y="19534"/>
                </a:lnTo>
                <a:lnTo>
                  <a:pt x="337006" y="7581"/>
                </a:lnTo>
                <a:lnTo>
                  <a:pt x="336739" y="50"/>
                </a:lnTo>
                <a:lnTo>
                  <a:pt x="329958" y="0"/>
                </a:lnTo>
                <a:close/>
              </a:path>
            </a:pathLst>
          </a:custGeom>
          <a:solidFill>
            <a:srgbClr val="D0002E"/>
          </a:solidFill>
        </p:spPr>
        <p:txBody>
          <a:bodyPr wrap="square" lIns="0" tIns="0" rIns="0" bIns="0" rtlCol="0"/>
          <a:lstStyle/>
          <a:p>
            <a:endParaRPr/>
          </a:p>
        </p:txBody>
      </p:sp>
      <p:sp>
        <p:nvSpPr>
          <p:cNvPr id="24" name="object 24"/>
          <p:cNvSpPr txBox="1"/>
          <p:nvPr/>
        </p:nvSpPr>
        <p:spPr>
          <a:xfrm>
            <a:off x="5733563" y="2873002"/>
            <a:ext cx="635000" cy="2335530"/>
          </a:xfrm>
          <a:prstGeom prst="rect">
            <a:avLst/>
          </a:prstGeom>
        </p:spPr>
        <p:txBody>
          <a:bodyPr vert="vert270" wrap="square" lIns="0" tIns="0" rIns="0" bIns="0" rtlCol="0">
            <a:spAutoFit/>
          </a:bodyPr>
          <a:lstStyle/>
          <a:p>
            <a:pPr marL="12700">
              <a:lnSpc>
                <a:spcPct val="100000"/>
              </a:lnSpc>
            </a:pPr>
            <a:r>
              <a:rPr sz="800" spc="-5" dirty="0">
                <a:latin typeface="Arial"/>
                <a:cs typeface="Arial"/>
              </a:rPr>
              <a:t>Departmen</a:t>
            </a:r>
            <a:r>
              <a:rPr sz="800" dirty="0">
                <a:latin typeface="Arial"/>
                <a:cs typeface="Arial"/>
              </a:rPr>
              <a:t>t </a:t>
            </a:r>
            <a:r>
              <a:rPr sz="800" spc="-5" dirty="0">
                <a:latin typeface="Arial"/>
                <a:cs typeface="Arial"/>
              </a:rPr>
              <a:t>o</a:t>
            </a:r>
            <a:r>
              <a:rPr sz="800" dirty="0">
                <a:latin typeface="Arial"/>
                <a:cs typeface="Arial"/>
              </a:rPr>
              <a:t>f Psychiatry</a:t>
            </a:r>
            <a:endParaRPr sz="800">
              <a:latin typeface="Arial"/>
              <a:cs typeface="Arial"/>
            </a:endParaRPr>
          </a:p>
          <a:p>
            <a:pPr marL="12700" marR="5080">
              <a:lnSpc>
                <a:spcPct val="104200"/>
              </a:lnSpc>
            </a:pPr>
            <a:r>
              <a:rPr sz="800" spc="-5" dirty="0">
                <a:latin typeface="Arial"/>
                <a:cs typeface="Arial"/>
              </a:rPr>
              <a:t>Rutgers</a:t>
            </a:r>
            <a:r>
              <a:rPr sz="800" dirty="0">
                <a:latin typeface="Arial"/>
                <a:cs typeface="Arial"/>
              </a:rPr>
              <a:t>,</a:t>
            </a:r>
            <a:r>
              <a:rPr sz="800" spc="-15" dirty="0">
                <a:latin typeface="Arial"/>
                <a:cs typeface="Arial"/>
              </a:rPr>
              <a:t> </a:t>
            </a:r>
            <a:r>
              <a:rPr sz="800" dirty="0">
                <a:latin typeface="Arial"/>
                <a:cs typeface="Arial"/>
              </a:rPr>
              <a:t>The</a:t>
            </a:r>
            <a:r>
              <a:rPr sz="800" spc="-5" dirty="0">
                <a:latin typeface="Arial"/>
                <a:cs typeface="Arial"/>
              </a:rPr>
              <a:t> </a:t>
            </a:r>
            <a:r>
              <a:rPr sz="800" dirty="0">
                <a:latin typeface="Arial"/>
                <a:cs typeface="Arial"/>
              </a:rPr>
              <a:t>State </a:t>
            </a:r>
            <a:r>
              <a:rPr sz="800" spc="-5" dirty="0">
                <a:latin typeface="Arial"/>
                <a:cs typeface="Arial"/>
              </a:rPr>
              <a:t>Universit</a:t>
            </a:r>
            <a:r>
              <a:rPr sz="800" dirty="0">
                <a:latin typeface="Arial"/>
                <a:cs typeface="Arial"/>
              </a:rPr>
              <a:t>y </a:t>
            </a:r>
            <a:r>
              <a:rPr sz="800" spc="-5" dirty="0">
                <a:latin typeface="Arial"/>
                <a:cs typeface="Arial"/>
              </a:rPr>
              <a:t>o</a:t>
            </a:r>
            <a:r>
              <a:rPr sz="800" dirty="0">
                <a:latin typeface="Arial"/>
                <a:cs typeface="Arial"/>
              </a:rPr>
              <a:t>f </a:t>
            </a:r>
            <a:r>
              <a:rPr sz="800" spc="-5" dirty="0">
                <a:latin typeface="Arial"/>
                <a:cs typeface="Arial"/>
              </a:rPr>
              <a:t>Ne</a:t>
            </a:r>
            <a:r>
              <a:rPr sz="800" dirty="0">
                <a:latin typeface="Arial"/>
                <a:cs typeface="Arial"/>
              </a:rPr>
              <a:t>w Jersey Behavioral</a:t>
            </a:r>
            <a:r>
              <a:rPr sz="800" spc="-5" dirty="0">
                <a:latin typeface="Arial"/>
                <a:cs typeface="Arial"/>
              </a:rPr>
              <a:t> Healt</a:t>
            </a:r>
            <a:r>
              <a:rPr sz="800" dirty="0">
                <a:latin typeface="Arial"/>
                <a:cs typeface="Arial"/>
              </a:rPr>
              <a:t>h Sciences</a:t>
            </a:r>
            <a:r>
              <a:rPr sz="800" spc="-5" dirty="0">
                <a:latin typeface="Arial"/>
                <a:cs typeface="Arial"/>
              </a:rPr>
              <a:t> </a:t>
            </a:r>
            <a:r>
              <a:rPr sz="800" dirty="0">
                <a:latin typeface="Arial"/>
                <a:cs typeface="Arial"/>
              </a:rPr>
              <a:t>Building,</a:t>
            </a:r>
            <a:r>
              <a:rPr sz="800" spc="-5" dirty="0">
                <a:latin typeface="Arial"/>
                <a:cs typeface="Arial"/>
              </a:rPr>
              <a:t> Roo</a:t>
            </a:r>
            <a:r>
              <a:rPr sz="800" dirty="0">
                <a:latin typeface="Arial"/>
                <a:cs typeface="Arial"/>
              </a:rPr>
              <a:t>m F-1440 </a:t>
            </a:r>
            <a:r>
              <a:rPr sz="800" spc="-5" dirty="0">
                <a:latin typeface="Arial"/>
                <a:cs typeface="Arial"/>
              </a:rPr>
              <a:t>18</a:t>
            </a:r>
            <a:r>
              <a:rPr sz="800" dirty="0">
                <a:latin typeface="Arial"/>
                <a:cs typeface="Arial"/>
              </a:rPr>
              <a:t>3 South</a:t>
            </a:r>
            <a:r>
              <a:rPr sz="800" spc="-5" dirty="0">
                <a:latin typeface="Arial"/>
                <a:cs typeface="Arial"/>
              </a:rPr>
              <a:t> </a:t>
            </a:r>
            <a:r>
              <a:rPr sz="800" dirty="0">
                <a:latin typeface="Arial"/>
                <a:cs typeface="Arial"/>
              </a:rPr>
              <a:t>Orange</a:t>
            </a:r>
            <a:r>
              <a:rPr sz="800" spc="-50" dirty="0">
                <a:latin typeface="Arial"/>
                <a:cs typeface="Arial"/>
              </a:rPr>
              <a:t> </a:t>
            </a:r>
            <a:r>
              <a:rPr sz="800" spc="-15" dirty="0">
                <a:latin typeface="Arial"/>
                <a:cs typeface="Arial"/>
              </a:rPr>
              <a:t>A</a:t>
            </a:r>
            <a:r>
              <a:rPr sz="800" dirty="0">
                <a:latin typeface="Arial"/>
                <a:cs typeface="Arial"/>
              </a:rPr>
              <a:t>venue</a:t>
            </a:r>
            <a:endParaRPr sz="800">
              <a:latin typeface="Arial"/>
              <a:cs typeface="Arial"/>
            </a:endParaRPr>
          </a:p>
          <a:p>
            <a:pPr marL="12700">
              <a:lnSpc>
                <a:spcPct val="100000"/>
              </a:lnSpc>
              <a:spcBef>
                <a:spcPts val="40"/>
              </a:spcBef>
            </a:pPr>
            <a:r>
              <a:rPr sz="800" spc="-5" dirty="0">
                <a:latin typeface="Arial"/>
                <a:cs typeface="Arial"/>
              </a:rPr>
              <a:t>Newark</a:t>
            </a:r>
            <a:r>
              <a:rPr sz="800" dirty="0">
                <a:latin typeface="Arial"/>
                <a:cs typeface="Arial"/>
              </a:rPr>
              <a:t>, </a:t>
            </a:r>
            <a:r>
              <a:rPr sz="800" spc="-5" dirty="0">
                <a:latin typeface="Arial"/>
                <a:cs typeface="Arial"/>
              </a:rPr>
              <a:t>N</a:t>
            </a:r>
            <a:r>
              <a:rPr sz="800" dirty="0">
                <a:latin typeface="Arial"/>
                <a:cs typeface="Arial"/>
              </a:rPr>
              <a:t>J </a:t>
            </a:r>
            <a:r>
              <a:rPr sz="800" spc="-5" dirty="0">
                <a:latin typeface="Arial"/>
                <a:cs typeface="Arial"/>
              </a:rPr>
              <a:t>07103</a:t>
            </a:r>
            <a:endParaRPr sz="800">
              <a:latin typeface="Arial"/>
              <a:cs typeface="Arial"/>
            </a:endParaRPr>
          </a:p>
        </p:txBody>
      </p:sp>
      <p:sp>
        <p:nvSpPr>
          <p:cNvPr id="25" name="object 25"/>
          <p:cNvSpPr txBox="1"/>
          <p:nvPr/>
        </p:nvSpPr>
        <p:spPr>
          <a:xfrm>
            <a:off x="5131371" y="244665"/>
            <a:ext cx="523875" cy="904240"/>
          </a:xfrm>
          <a:prstGeom prst="rect">
            <a:avLst/>
          </a:prstGeom>
          <a:ln w="3175">
            <a:solidFill>
              <a:srgbClr val="000000"/>
            </a:solidFill>
          </a:ln>
        </p:spPr>
        <p:txBody>
          <a:bodyPr vert="vert270" wrap="square" lIns="0" tIns="0" rIns="0" bIns="0" rtlCol="0">
            <a:spAutoFit/>
          </a:bodyPr>
          <a:lstStyle/>
          <a:p>
            <a:pPr marL="180340" marR="203200" indent="85725">
              <a:lnSpc>
                <a:spcPct val="100000"/>
              </a:lnSpc>
            </a:pPr>
            <a:r>
              <a:rPr sz="700" dirty="0">
                <a:latin typeface="Calibri"/>
                <a:cs typeface="Calibri"/>
              </a:rPr>
              <a:t>Nonp</a:t>
            </a:r>
            <a:r>
              <a:rPr sz="700" spc="-15" dirty="0">
                <a:latin typeface="Calibri"/>
                <a:cs typeface="Calibri"/>
              </a:rPr>
              <a:t>r</a:t>
            </a:r>
            <a:r>
              <a:rPr sz="700" dirty="0">
                <a:latin typeface="Calibri"/>
                <a:cs typeface="Calibri"/>
              </a:rPr>
              <a:t>ofit US </a:t>
            </a:r>
            <a:r>
              <a:rPr sz="700" spc="-15" dirty="0">
                <a:latin typeface="Calibri"/>
                <a:cs typeface="Calibri"/>
              </a:rPr>
              <a:t>P</a:t>
            </a:r>
            <a:r>
              <a:rPr sz="700" dirty="0">
                <a:latin typeface="Calibri"/>
                <a:cs typeface="Calibri"/>
              </a:rPr>
              <a:t>o</a:t>
            </a:r>
            <a:r>
              <a:rPr sz="700" spc="-10" dirty="0">
                <a:latin typeface="Calibri"/>
                <a:cs typeface="Calibri"/>
              </a:rPr>
              <a:t>st</a:t>
            </a:r>
            <a:r>
              <a:rPr sz="700" dirty="0">
                <a:latin typeface="Calibri"/>
                <a:cs typeface="Calibri"/>
              </a:rPr>
              <a:t>al </a:t>
            </a:r>
            <a:r>
              <a:rPr sz="700" spc="-15" dirty="0">
                <a:latin typeface="Calibri"/>
                <a:cs typeface="Calibri"/>
              </a:rPr>
              <a:t>P</a:t>
            </a:r>
            <a:r>
              <a:rPr sz="700" dirty="0">
                <a:latin typeface="Calibri"/>
                <a:cs typeface="Calibri"/>
              </a:rPr>
              <a:t>aid</a:t>
            </a:r>
            <a:endParaRPr sz="700">
              <a:latin typeface="Calibri"/>
              <a:cs typeface="Calibri"/>
            </a:endParaRPr>
          </a:p>
          <a:p>
            <a:pPr marL="40005" marR="59690" indent="-15875" algn="ctr">
              <a:lnSpc>
                <a:spcPct val="100000"/>
              </a:lnSpc>
            </a:pPr>
            <a:r>
              <a:rPr sz="700" dirty="0">
                <a:latin typeface="Calibri"/>
                <a:cs typeface="Calibri"/>
              </a:rPr>
              <a:t>Rut</a:t>
            </a:r>
            <a:r>
              <a:rPr sz="700" spc="-10" dirty="0">
                <a:latin typeface="Calibri"/>
                <a:cs typeface="Calibri"/>
              </a:rPr>
              <a:t>g</a:t>
            </a:r>
            <a:r>
              <a:rPr sz="700" dirty="0">
                <a:latin typeface="Calibri"/>
                <a:cs typeface="Calibri"/>
              </a:rPr>
              <a:t>e</a:t>
            </a:r>
            <a:r>
              <a:rPr sz="700" spc="-15" dirty="0">
                <a:latin typeface="Calibri"/>
                <a:cs typeface="Calibri"/>
              </a:rPr>
              <a:t>r</a:t>
            </a:r>
            <a:r>
              <a:rPr sz="700" dirty="0">
                <a:latin typeface="Calibri"/>
                <a:cs typeface="Calibri"/>
              </a:rPr>
              <a:t>s Uni</a:t>
            </a:r>
            <a:r>
              <a:rPr sz="700" spc="-10" dirty="0">
                <a:latin typeface="Calibri"/>
                <a:cs typeface="Calibri"/>
              </a:rPr>
              <a:t>v</a:t>
            </a:r>
            <a:r>
              <a:rPr sz="700" dirty="0">
                <a:latin typeface="Calibri"/>
                <a:cs typeface="Calibri"/>
              </a:rPr>
              <a:t>e</a:t>
            </a:r>
            <a:r>
              <a:rPr sz="700" spc="-15" dirty="0">
                <a:latin typeface="Calibri"/>
                <a:cs typeface="Calibri"/>
              </a:rPr>
              <a:t>r</a:t>
            </a:r>
            <a:r>
              <a:rPr sz="700" dirty="0">
                <a:latin typeface="Calibri"/>
                <a:cs typeface="Calibri"/>
              </a:rPr>
              <a:t>sity Beh</a:t>
            </a:r>
            <a:r>
              <a:rPr sz="700" spc="-15" dirty="0">
                <a:latin typeface="Calibri"/>
                <a:cs typeface="Calibri"/>
              </a:rPr>
              <a:t>a</a:t>
            </a:r>
            <a:r>
              <a:rPr sz="700" dirty="0">
                <a:latin typeface="Calibri"/>
                <a:cs typeface="Calibri"/>
              </a:rPr>
              <a:t>vio</a:t>
            </a:r>
            <a:r>
              <a:rPr sz="700" spc="-15" dirty="0">
                <a:latin typeface="Calibri"/>
                <a:cs typeface="Calibri"/>
              </a:rPr>
              <a:t>r</a:t>
            </a:r>
            <a:r>
              <a:rPr sz="700" dirty="0">
                <a:latin typeface="Calibri"/>
                <a:cs typeface="Calibri"/>
              </a:rPr>
              <a:t>al Health</a:t>
            </a:r>
            <a:r>
              <a:rPr sz="700" spc="-10" dirty="0">
                <a:latin typeface="Calibri"/>
                <a:cs typeface="Calibri"/>
              </a:rPr>
              <a:t>c</a:t>
            </a:r>
            <a:r>
              <a:rPr sz="700" dirty="0">
                <a:latin typeface="Calibri"/>
                <a:cs typeface="Calibri"/>
              </a:rPr>
              <a:t>a</a:t>
            </a:r>
            <a:r>
              <a:rPr sz="700" spc="-10" dirty="0">
                <a:latin typeface="Calibri"/>
                <a:cs typeface="Calibri"/>
              </a:rPr>
              <a:t>r</a:t>
            </a:r>
            <a:r>
              <a:rPr sz="700" dirty="0">
                <a:latin typeface="Calibri"/>
                <a:cs typeface="Calibri"/>
              </a:rPr>
              <a:t>e </a:t>
            </a:r>
            <a:r>
              <a:rPr sz="700" spc="-15" dirty="0">
                <a:latin typeface="Calibri"/>
                <a:cs typeface="Calibri"/>
              </a:rPr>
              <a:t>P</a:t>
            </a:r>
            <a:r>
              <a:rPr sz="700" dirty="0">
                <a:latin typeface="Calibri"/>
                <a:cs typeface="Calibri"/>
              </a:rPr>
              <a:t>ermit 5287</a:t>
            </a:r>
            <a:endParaRPr sz="700">
              <a:latin typeface="Calibri"/>
              <a:cs typeface="Calibri"/>
            </a:endParaRPr>
          </a:p>
        </p:txBody>
      </p:sp>
      <p:sp>
        <p:nvSpPr>
          <p:cNvPr id="26" name="object 26"/>
          <p:cNvSpPr/>
          <p:nvPr/>
        </p:nvSpPr>
        <p:spPr>
          <a:xfrm>
            <a:off x="9944100" y="0"/>
            <a:ext cx="5143500" cy="8951595"/>
          </a:xfrm>
          <a:custGeom>
            <a:avLst/>
            <a:gdLst/>
            <a:ahLst/>
            <a:cxnLst/>
            <a:rect l="l" t="t" r="r" b="b"/>
            <a:pathLst>
              <a:path w="5143500" h="8951595">
                <a:moveTo>
                  <a:pt x="0" y="8951468"/>
                </a:moveTo>
                <a:lnTo>
                  <a:pt x="5143500" y="8951468"/>
                </a:lnTo>
                <a:lnTo>
                  <a:pt x="5143500" y="0"/>
                </a:lnTo>
                <a:lnTo>
                  <a:pt x="0" y="0"/>
                </a:lnTo>
                <a:lnTo>
                  <a:pt x="0" y="8951468"/>
                </a:lnTo>
                <a:close/>
              </a:path>
            </a:pathLst>
          </a:custGeom>
          <a:solidFill>
            <a:srgbClr val="0070C0"/>
          </a:solidFill>
        </p:spPr>
        <p:txBody>
          <a:bodyPr wrap="square" lIns="0" tIns="0" rIns="0" bIns="0" rtlCol="0"/>
          <a:lstStyle/>
          <a:p>
            <a:endParaRPr dirty="0"/>
          </a:p>
        </p:txBody>
      </p:sp>
      <p:sp>
        <p:nvSpPr>
          <p:cNvPr id="27" name="object 27"/>
          <p:cNvSpPr txBox="1"/>
          <p:nvPr/>
        </p:nvSpPr>
        <p:spPr>
          <a:xfrm>
            <a:off x="10274300" y="261666"/>
            <a:ext cx="4737099" cy="828432"/>
          </a:xfrm>
          <a:prstGeom prst="rect">
            <a:avLst/>
          </a:prstGeom>
        </p:spPr>
        <p:txBody>
          <a:bodyPr vert="horz" wrap="square" lIns="0" tIns="0" rIns="0" bIns="0" rtlCol="0">
            <a:spAutoFit/>
          </a:bodyPr>
          <a:lstStyle/>
          <a:p>
            <a:pPr marL="45085">
              <a:lnSpc>
                <a:spcPct val="100000"/>
              </a:lnSpc>
            </a:pPr>
            <a:r>
              <a:rPr sz="1200" b="1" spc="-20" dirty="0">
                <a:solidFill>
                  <a:srgbClr val="FFFFFF"/>
                </a:solidFill>
                <a:latin typeface="Arial Rounded MT Bold"/>
                <a:cs typeface="Arial Rounded MT Bold"/>
              </a:rPr>
              <a:t>T</a:t>
            </a:r>
            <a:r>
              <a:rPr sz="1200" b="1" spc="-5" dirty="0">
                <a:solidFill>
                  <a:srgbClr val="FFFFFF"/>
                </a:solidFill>
                <a:latin typeface="Arial Rounded MT Bold"/>
                <a:cs typeface="Arial Rounded MT Bold"/>
              </a:rPr>
              <a:t>he </a:t>
            </a:r>
            <a:r>
              <a:rPr sz="1200" b="1" spc="-10" dirty="0">
                <a:solidFill>
                  <a:srgbClr val="FFFFFF"/>
                </a:solidFill>
                <a:latin typeface="Arial Rounded MT Bold"/>
                <a:cs typeface="Arial Rounded MT Bold"/>
              </a:rPr>
              <a:t>D</a:t>
            </a:r>
            <a:r>
              <a:rPr sz="1200" b="1" spc="-25" dirty="0">
                <a:solidFill>
                  <a:srgbClr val="FFFFFF"/>
                </a:solidFill>
                <a:latin typeface="Arial Rounded MT Bold"/>
                <a:cs typeface="Arial Rounded MT Bold"/>
              </a:rPr>
              <a:t>e</a:t>
            </a:r>
            <a:r>
              <a:rPr sz="1200" b="1" spc="-5" dirty="0">
                <a:solidFill>
                  <a:srgbClr val="FFFFFF"/>
                </a:solidFill>
                <a:latin typeface="Arial Rounded MT Bold"/>
                <a:cs typeface="Arial Rounded MT Bold"/>
              </a:rPr>
              <a:t>pa</a:t>
            </a:r>
            <a:r>
              <a:rPr sz="1200" b="1" spc="0" dirty="0">
                <a:solidFill>
                  <a:srgbClr val="FFFFFF"/>
                </a:solidFill>
                <a:latin typeface="Arial Rounded MT Bold"/>
                <a:cs typeface="Arial Rounded MT Bold"/>
              </a:rPr>
              <a:t>r</a:t>
            </a:r>
            <a:r>
              <a:rPr sz="1200" b="1" spc="-5" dirty="0">
                <a:solidFill>
                  <a:srgbClr val="FFFFFF"/>
                </a:solidFill>
                <a:latin typeface="Arial Rounded MT Bold"/>
                <a:cs typeface="Arial Rounded MT Bold"/>
              </a:rPr>
              <a:t>tment</a:t>
            </a:r>
            <a:r>
              <a:rPr sz="1200" b="1" dirty="0">
                <a:solidFill>
                  <a:srgbClr val="FFFFFF"/>
                </a:solidFill>
                <a:latin typeface="Arial Rounded MT Bold"/>
                <a:cs typeface="Arial Rounded MT Bold"/>
              </a:rPr>
              <a:t> of</a:t>
            </a:r>
            <a:r>
              <a:rPr sz="1200" b="1" spc="130" dirty="0">
                <a:solidFill>
                  <a:srgbClr val="FFFFFF"/>
                </a:solidFill>
                <a:latin typeface="Arial Rounded MT Bold"/>
                <a:cs typeface="Arial Rounded MT Bold"/>
              </a:rPr>
              <a:t> </a:t>
            </a:r>
            <a:r>
              <a:rPr sz="1200" b="1" dirty="0">
                <a:solidFill>
                  <a:srgbClr val="FFFFFF"/>
                </a:solidFill>
                <a:latin typeface="Arial Rounded MT Bold"/>
                <a:cs typeface="Arial Rounded MT Bold"/>
              </a:rPr>
              <a:t>Ps</a:t>
            </a:r>
            <a:r>
              <a:rPr sz="1200" b="1" spc="-20" dirty="0">
                <a:solidFill>
                  <a:srgbClr val="FFFFFF"/>
                </a:solidFill>
                <a:latin typeface="Arial Rounded MT Bold"/>
                <a:cs typeface="Arial Rounded MT Bold"/>
              </a:rPr>
              <a:t>y</a:t>
            </a:r>
            <a:r>
              <a:rPr sz="1200" b="1" spc="-35" dirty="0">
                <a:solidFill>
                  <a:srgbClr val="FFFFFF"/>
                </a:solidFill>
                <a:latin typeface="Arial Rounded MT Bold"/>
                <a:cs typeface="Arial Rounded MT Bold"/>
              </a:rPr>
              <a:t>c</a:t>
            </a:r>
            <a:r>
              <a:rPr sz="1200" b="1" spc="-5" dirty="0">
                <a:solidFill>
                  <a:srgbClr val="FFFFFF"/>
                </a:solidFill>
                <a:latin typeface="Arial Rounded MT Bold"/>
                <a:cs typeface="Arial Rounded MT Bold"/>
              </a:rPr>
              <a:t>hi</a:t>
            </a:r>
            <a:r>
              <a:rPr sz="1200" b="1" spc="-35" dirty="0">
                <a:solidFill>
                  <a:srgbClr val="FFFFFF"/>
                </a:solidFill>
                <a:latin typeface="Arial Rounded MT Bold"/>
                <a:cs typeface="Arial Rounded MT Bold"/>
              </a:rPr>
              <a:t>a</a:t>
            </a:r>
            <a:r>
              <a:rPr sz="1200" b="1" dirty="0">
                <a:solidFill>
                  <a:srgbClr val="FFFFFF"/>
                </a:solidFill>
                <a:latin typeface="Arial Rounded MT Bold"/>
                <a:cs typeface="Arial Rounded MT Bold"/>
              </a:rPr>
              <a:t>try </a:t>
            </a:r>
            <a:r>
              <a:rPr sz="1200" b="1" spc="-35" dirty="0">
                <a:solidFill>
                  <a:srgbClr val="FFFFFF"/>
                </a:solidFill>
                <a:latin typeface="Arial Rounded MT Bold"/>
                <a:cs typeface="Arial Rounded MT Bold"/>
              </a:rPr>
              <a:t>a</a:t>
            </a:r>
            <a:r>
              <a:rPr sz="1200" b="1" dirty="0">
                <a:solidFill>
                  <a:srgbClr val="FFFFFF"/>
                </a:solidFill>
                <a:latin typeface="Arial Rounded MT Bold"/>
                <a:cs typeface="Arial Rounded MT Bold"/>
              </a:rPr>
              <a:t>t</a:t>
            </a:r>
            <a:endParaRPr sz="1200" dirty="0">
              <a:latin typeface="Arial Rounded MT Bold"/>
              <a:cs typeface="Arial Rounded MT Bold"/>
            </a:endParaRPr>
          </a:p>
          <a:p>
            <a:pPr marL="45085">
              <a:lnSpc>
                <a:spcPct val="100000"/>
              </a:lnSpc>
              <a:spcBef>
                <a:spcPts val="60"/>
              </a:spcBef>
            </a:pPr>
            <a:r>
              <a:rPr sz="1200" b="1" spc="-35" dirty="0">
                <a:solidFill>
                  <a:srgbClr val="FFFFFF"/>
                </a:solidFill>
                <a:latin typeface="Arial Rounded MT Bold"/>
                <a:cs typeface="Arial Rounded MT Bold"/>
              </a:rPr>
              <a:t>R</a:t>
            </a:r>
            <a:r>
              <a:rPr sz="1200" b="1" dirty="0">
                <a:solidFill>
                  <a:srgbClr val="FFFFFF"/>
                </a:solidFill>
                <a:latin typeface="Arial Rounded MT Bold"/>
                <a:cs typeface="Arial Rounded MT Bold"/>
              </a:rPr>
              <a:t>ut</a:t>
            </a:r>
            <a:r>
              <a:rPr sz="1200" b="1" spc="-30" dirty="0">
                <a:solidFill>
                  <a:srgbClr val="FFFFFF"/>
                </a:solidFill>
                <a:latin typeface="Arial Rounded MT Bold"/>
                <a:cs typeface="Arial Rounded MT Bold"/>
              </a:rPr>
              <a:t>g</a:t>
            </a:r>
            <a:r>
              <a:rPr sz="1200" b="1" spc="-10" dirty="0">
                <a:solidFill>
                  <a:srgbClr val="FFFFFF"/>
                </a:solidFill>
                <a:latin typeface="Arial Rounded MT Bold"/>
                <a:cs typeface="Arial Rounded MT Bold"/>
              </a:rPr>
              <a:t>e</a:t>
            </a:r>
            <a:r>
              <a:rPr sz="1200" b="1" spc="-35" dirty="0">
                <a:solidFill>
                  <a:srgbClr val="FFFFFF"/>
                </a:solidFill>
                <a:latin typeface="Arial Rounded MT Bold"/>
                <a:cs typeface="Arial Rounded MT Bold"/>
              </a:rPr>
              <a:t>r</a:t>
            </a:r>
            <a:r>
              <a:rPr sz="1200" b="1" dirty="0">
                <a:solidFill>
                  <a:srgbClr val="FFFFFF"/>
                </a:solidFill>
                <a:latin typeface="Arial Rounded MT Bold"/>
                <a:cs typeface="Arial Rounded MT Bold"/>
              </a:rPr>
              <a:t>s </a:t>
            </a:r>
            <a:r>
              <a:rPr sz="1200" b="1" spc="-5" dirty="0">
                <a:solidFill>
                  <a:srgbClr val="FFFFFF"/>
                </a:solidFill>
                <a:latin typeface="Arial Rounded MT Bold"/>
                <a:cs typeface="Arial Rounded MT Bold"/>
              </a:rPr>
              <a:t>N</a:t>
            </a:r>
            <a:r>
              <a:rPr sz="1200" b="1" spc="-25" dirty="0">
                <a:solidFill>
                  <a:srgbClr val="FFFFFF"/>
                </a:solidFill>
                <a:latin typeface="Arial Rounded MT Bold"/>
                <a:cs typeface="Arial Rounded MT Bold"/>
              </a:rPr>
              <a:t>e</a:t>
            </a:r>
            <a:r>
              <a:rPr sz="1200" b="1" dirty="0">
                <a:solidFill>
                  <a:srgbClr val="FFFFFF"/>
                </a:solidFill>
                <a:latin typeface="Arial Rounded MT Bold"/>
                <a:cs typeface="Arial Rounded MT Bold"/>
              </a:rPr>
              <a:t>w </a:t>
            </a:r>
            <a:r>
              <a:rPr sz="1200" b="1" spc="-10" dirty="0">
                <a:solidFill>
                  <a:srgbClr val="FFFFFF"/>
                </a:solidFill>
                <a:latin typeface="Arial Rounded MT Bold"/>
                <a:cs typeface="Arial Rounded MT Bold"/>
              </a:rPr>
              <a:t>Je</a:t>
            </a:r>
            <a:r>
              <a:rPr sz="1200" b="1" spc="-35" dirty="0">
                <a:solidFill>
                  <a:srgbClr val="FFFFFF"/>
                </a:solidFill>
                <a:latin typeface="Arial Rounded MT Bold"/>
                <a:cs typeface="Arial Rounded MT Bold"/>
              </a:rPr>
              <a:t>r</a:t>
            </a:r>
            <a:r>
              <a:rPr sz="1200" b="1" spc="-5" dirty="0">
                <a:solidFill>
                  <a:srgbClr val="FFFFFF"/>
                </a:solidFill>
                <a:latin typeface="Arial Rounded MT Bold"/>
                <a:cs typeface="Arial Rounded MT Bold"/>
              </a:rPr>
              <a:t>s</a:t>
            </a:r>
            <a:r>
              <a:rPr sz="1200" b="1" spc="-40" dirty="0">
                <a:solidFill>
                  <a:srgbClr val="FFFFFF"/>
                </a:solidFill>
                <a:latin typeface="Arial Rounded MT Bold"/>
                <a:cs typeface="Arial Rounded MT Bold"/>
              </a:rPr>
              <a:t>e</a:t>
            </a:r>
            <a:r>
              <a:rPr sz="1200" b="1" dirty="0">
                <a:solidFill>
                  <a:srgbClr val="FFFFFF"/>
                </a:solidFill>
                <a:latin typeface="Arial Rounded MT Bold"/>
                <a:cs typeface="Arial Rounded MT Bold"/>
              </a:rPr>
              <a:t>y </a:t>
            </a:r>
            <a:r>
              <a:rPr sz="1200" b="1" spc="-5" dirty="0">
                <a:solidFill>
                  <a:srgbClr val="FFFFFF"/>
                </a:solidFill>
                <a:latin typeface="Arial Rounded MT Bold"/>
                <a:cs typeface="Arial Rounded MT Bold"/>
              </a:rPr>
              <a:t>Medical S</a:t>
            </a:r>
            <a:r>
              <a:rPr sz="1200" b="1" spc="-35" dirty="0">
                <a:solidFill>
                  <a:srgbClr val="FFFFFF"/>
                </a:solidFill>
                <a:latin typeface="Arial Rounded MT Bold"/>
                <a:cs typeface="Arial Rounded MT Bold"/>
              </a:rPr>
              <a:t>c</a:t>
            </a:r>
            <a:r>
              <a:rPr sz="1200" b="1" dirty="0">
                <a:solidFill>
                  <a:srgbClr val="FFFFFF"/>
                </a:solidFill>
                <a:latin typeface="Arial Rounded MT Bold"/>
                <a:cs typeface="Arial Rounded MT Bold"/>
              </a:rPr>
              <a:t>hool p</a:t>
            </a:r>
            <a:r>
              <a:rPr sz="1200" b="1" spc="-30" dirty="0">
                <a:solidFill>
                  <a:srgbClr val="FFFFFF"/>
                </a:solidFill>
                <a:latin typeface="Arial Rounded MT Bold"/>
                <a:cs typeface="Arial Rounded MT Bold"/>
              </a:rPr>
              <a:t>r</a:t>
            </a:r>
            <a:r>
              <a:rPr sz="1200" b="1" spc="-10" dirty="0">
                <a:solidFill>
                  <a:srgbClr val="FFFFFF"/>
                </a:solidFill>
                <a:latin typeface="Arial Rounded MT Bold"/>
                <a:cs typeface="Arial Rounded MT Bold"/>
              </a:rPr>
              <a:t>esents:</a:t>
            </a:r>
            <a:endParaRPr sz="1200" dirty="0">
              <a:latin typeface="Arial Rounded MT Bold"/>
              <a:cs typeface="Arial Rounded MT Bold"/>
            </a:endParaRPr>
          </a:p>
          <a:p>
            <a:pPr marL="12700">
              <a:lnSpc>
                <a:spcPct val="100000"/>
              </a:lnSpc>
              <a:spcBef>
                <a:spcPts val="565"/>
              </a:spcBef>
            </a:pPr>
            <a:r>
              <a:rPr sz="2400" b="1" dirty="0">
                <a:solidFill>
                  <a:srgbClr val="FFFFFF"/>
                </a:solidFill>
                <a:latin typeface="Arial Rounded MT Bold"/>
                <a:cs typeface="Arial Rounded MT Bold"/>
              </a:rPr>
              <a:t>S</a:t>
            </a:r>
            <a:r>
              <a:rPr lang="en-US" sz="2400" b="1" dirty="0">
                <a:solidFill>
                  <a:srgbClr val="FFFFFF"/>
                </a:solidFill>
                <a:latin typeface="Arial Rounded MT Bold"/>
                <a:cs typeface="Arial Rounded MT Bold"/>
              </a:rPr>
              <a:t>eventh</a:t>
            </a:r>
            <a:r>
              <a:rPr sz="2400" b="1" spc="-5" dirty="0">
                <a:solidFill>
                  <a:srgbClr val="FFFFFF"/>
                </a:solidFill>
                <a:latin typeface="Arial Rounded MT Bold"/>
                <a:cs typeface="Arial Rounded MT Bold"/>
              </a:rPr>
              <a:t> </a:t>
            </a:r>
            <a:r>
              <a:rPr sz="2400" b="1" spc="-10" dirty="0">
                <a:solidFill>
                  <a:srgbClr val="FFFFFF"/>
                </a:solidFill>
                <a:latin typeface="Arial Rounded MT Bold"/>
                <a:cs typeface="Arial Rounded MT Bold"/>
              </a:rPr>
              <a:t>An</a:t>
            </a:r>
            <a:r>
              <a:rPr sz="2400" b="1" spc="-40" dirty="0">
                <a:solidFill>
                  <a:srgbClr val="FFFFFF"/>
                </a:solidFill>
                <a:latin typeface="Arial Rounded MT Bold"/>
                <a:cs typeface="Arial Rounded MT Bold"/>
              </a:rPr>
              <a:t>n</a:t>
            </a:r>
            <a:r>
              <a:rPr sz="2400" b="1" spc="-5" dirty="0">
                <a:solidFill>
                  <a:srgbClr val="FFFFFF"/>
                </a:solidFill>
                <a:latin typeface="Arial Rounded MT Bold"/>
                <a:cs typeface="Arial Rounded MT Bold"/>
              </a:rPr>
              <a:t>ual </a:t>
            </a:r>
            <a:r>
              <a:rPr sz="2400" b="1" spc="-10" dirty="0">
                <a:solidFill>
                  <a:srgbClr val="FFFFFF"/>
                </a:solidFill>
                <a:latin typeface="Arial Rounded MT Bold"/>
                <a:cs typeface="Arial Rounded MT Bold"/>
              </a:rPr>
              <a:t>Con</a:t>
            </a:r>
            <a:r>
              <a:rPr sz="2400" b="1" spc="-40" dirty="0">
                <a:solidFill>
                  <a:srgbClr val="FFFFFF"/>
                </a:solidFill>
                <a:latin typeface="Arial Rounded MT Bold"/>
                <a:cs typeface="Arial Rounded MT Bold"/>
              </a:rPr>
              <a:t>f</a:t>
            </a:r>
            <a:r>
              <a:rPr sz="2400" b="1" spc="-10" dirty="0">
                <a:solidFill>
                  <a:srgbClr val="FFFFFF"/>
                </a:solidFill>
                <a:latin typeface="Arial Rounded MT Bold"/>
                <a:cs typeface="Arial Rounded MT Bold"/>
              </a:rPr>
              <a:t>e</a:t>
            </a:r>
            <a:r>
              <a:rPr sz="2400" b="1" spc="-70" dirty="0">
                <a:solidFill>
                  <a:srgbClr val="FFFFFF"/>
                </a:solidFill>
                <a:latin typeface="Arial Rounded MT Bold"/>
                <a:cs typeface="Arial Rounded MT Bold"/>
              </a:rPr>
              <a:t>r</a:t>
            </a:r>
            <a:r>
              <a:rPr sz="2400" b="1" spc="-10" dirty="0">
                <a:solidFill>
                  <a:srgbClr val="FFFFFF"/>
                </a:solidFill>
                <a:latin typeface="Arial Rounded MT Bold"/>
                <a:cs typeface="Arial Rounded MT Bold"/>
              </a:rPr>
              <a:t>enc</a:t>
            </a:r>
            <a:r>
              <a:rPr sz="2400" b="1" spc="-5" dirty="0">
                <a:solidFill>
                  <a:srgbClr val="FFFFFF"/>
                </a:solidFill>
                <a:latin typeface="Arial Rounded MT Bold"/>
                <a:cs typeface="Arial Rounded MT Bold"/>
              </a:rPr>
              <a:t>e</a:t>
            </a:r>
            <a:r>
              <a:rPr sz="2400" b="1" dirty="0">
                <a:solidFill>
                  <a:srgbClr val="FFFFFF"/>
                </a:solidFill>
                <a:latin typeface="Arial Rounded MT Bold"/>
                <a:cs typeface="Arial Rounded MT Bold"/>
              </a:rPr>
              <a:t> on</a:t>
            </a:r>
            <a:endParaRPr sz="2400" dirty="0">
              <a:latin typeface="Arial Rounded MT Bold"/>
              <a:cs typeface="Arial Rounded MT Bold"/>
            </a:endParaRPr>
          </a:p>
        </p:txBody>
      </p:sp>
      <p:sp>
        <p:nvSpPr>
          <p:cNvPr id="28" name="object 28"/>
          <p:cNvSpPr/>
          <p:nvPr/>
        </p:nvSpPr>
        <p:spPr>
          <a:xfrm>
            <a:off x="0" y="8951468"/>
            <a:ext cx="15087600" cy="193040"/>
          </a:xfrm>
          <a:custGeom>
            <a:avLst/>
            <a:gdLst/>
            <a:ahLst/>
            <a:cxnLst/>
            <a:rect l="l" t="t" r="r" b="b"/>
            <a:pathLst>
              <a:path w="15087600" h="193040">
                <a:moveTo>
                  <a:pt x="0" y="192531"/>
                </a:moveTo>
                <a:lnTo>
                  <a:pt x="15087600" y="192531"/>
                </a:lnTo>
                <a:lnTo>
                  <a:pt x="15087600" y="0"/>
                </a:lnTo>
                <a:lnTo>
                  <a:pt x="0" y="0"/>
                </a:lnTo>
                <a:lnTo>
                  <a:pt x="0" y="192531"/>
                </a:lnTo>
                <a:close/>
              </a:path>
            </a:pathLst>
          </a:custGeom>
          <a:solidFill>
            <a:srgbClr val="FFB93D"/>
          </a:solidFill>
        </p:spPr>
        <p:txBody>
          <a:bodyPr wrap="square" lIns="0" tIns="0" rIns="0" bIns="0" rtlCol="0"/>
          <a:lstStyle/>
          <a:p>
            <a:endParaRPr/>
          </a:p>
        </p:txBody>
      </p:sp>
      <p:sp>
        <p:nvSpPr>
          <p:cNvPr id="29" name="object 29"/>
          <p:cNvSpPr/>
          <p:nvPr/>
        </p:nvSpPr>
        <p:spPr>
          <a:xfrm>
            <a:off x="4800600" y="5541264"/>
            <a:ext cx="5143500" cy="1371600"/>
          </a:xfrm>
          <a:custGeom>
            <a:avLst/>
            <a:gdLst/>
            <a:ahLst/>
            <a:cxnLst/>
            <a:rect l="l" t="t" r="r" b="b"/>
            <a:pathLst>
              <a:path w="5143500" h="1371600">
                <a:moveTo>
                  <a:pt x="0" y="1371600"/>
                </a:moveTo>
                <a:lnTo>
                  <a:pt x="5143500" y="1371600"/>
                </a:lnTo>
                <a:lnTo>
                  <a:pt x="5143500" y="0"/>
                </a:lnTo>
                <a:lnTo>
                  <a:pt x="0" y="0"/>
                </a:lnTo>
                <a:lnTo>
                  <a:pt x="0" y="1371600"/>
                </a:lnTo>
                <a:close/>
              </a:path>
            </a:pathLst>
          </a:custGeom>
          <a:solidFill>
            <a:schemeClr val="accent1"/>
          </a:solidFill>
        </p:spPr>
        <p:txBody>
          <a:bodyPr wrap="square" lIns="0" tIns="0" rIns="0" bIns="0" rtlCol="0"/>
          <a:lstStyle/>
          <a:p>
            <a:endParaRPr/>
          </a:p>
        </p:txBody>
      </p:sp>
      <p:sp>
        <p:nvSpPr>
          <p:cNvPr id="30" name="object 30"/>
          <p:cNvSpPr/>
          <p:nvPr/>
        </p:nvSpPr>
        <p:spPr>
          <a:xfrm>
            <a:off x="0" y="76200"/>
            <a:ext cx="4643120" cy="261620"/>
          </a:xfrm>
          <a:custGeom>
            <a:avLst/>
            <a:gdLst/>
            <a:ahLst/>
            <a:cxnLst/>
            <a:rect l="l" t="t" r="r" b="b"/>
            <a:pathLst>
              <a:path w="4643120" h="261620">
                <a:moveTo>
                  <a:pt x="0" y="261620"/>
                </a:moveTo>
                <a:lnTo>
                  <a:pt x="4642866" y="261620"/>
                </a:lnTo>
                <a:lnTo>
                  <a:pt x="4642866" y="0"/>
                </a:lnTo>
                <a:lnTo>
                  <a:pt x="0" y="0"/>
                </a:lnTo>
                <a:lnTo>
                  <a:pt x="0" y="261620"/>
                </a:lnTo>
                <a:close/>
              </a:path>
            </a:pathLst>
          </a:custGeom>
          <a:solidFill>
            <a:srgbClr val="FFB93D"/>
          </a:solidFill>
        </p:spPr>
        <p:txBody>
          <a:bodyPr wrap="square" lIns="0" tIns="0" rIns="0" bIns="0" rtlCol="0"/>
          <a:lstStyle/>
          <a:p>
            <a:endParaRPr/>
          </a:p>
        </p:txBody>
      </p:sp>
      <p:sp>
        <p:nvSpPr>
          <p:cNvPr id="31" name="object 31"/>
          <p:cNvSpPr/>
          <p:nvPr/>
        </p:nvSpPr>
        <p:spPr>
          <a:xfrm>
            <a:off x="936878" y="127292"/>
            <a:ext cx="2807335" cy="207010"/>
          </a:xfrm>
          <a:custGeom>
            <a:avLst/>
            <a:gdLst/>
            <a:ahLst/>
            <a:cxnLst/>
            <a:rect l="l" t="t" r="r" b="b"/>
            <a:pathLst>
              <a:path w="2807335" h="207010">
                <a:moveTo>
                  <a:pt x="0" y="206501"/>
                </a:moveTo>
                <a:lnTo>
                  <a:pt x="2807208" y="206501"/>
                </a:lnTo>
                <a:lnTo>
                  <a:pt x="2807208" y="0"/>
                </a:lnTo>
                <a:lnTo>
                  <a:pt x="0" y="0"/>
                </a:lnTo>
                <a:lnTo>
                  <a:pt x="0" y="206501"/>
                </a:lnTo>
                <a:close/>
              </a:path>
            </a:pathLst>
          </a:custGeom>
          <a:solidFill>
            <a:srgbClr val="FFB93D"/>
          </a:solidFill>
        </p:spPr>
        <p:txBody>
          <a:bodyPr wrap="square" lIns="0" tIns="0" rIns="0" bIns="0" rtlCol="0"/>
          <a:lstStyle/>
          <a:p>
            <a:endParaRPr/>
          </a:p>
        </p:txBody>
      </p:sp>
      <p:sp>
        <p:nvSpPr>
          <p:cNvPr id="32" name="object 32"/>
          <p:cNvSpPr txBox="1"/>
          <p:nvPr/>
        </p:nvSpPr>
        <p:spPr>
          <a:xfrm>
            <a:off x="1627546" y="91805"/>
            <a:ext cx="1426210" cy="279400"/>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Arial Rounded MT Bold"/>
                <a:cs typeface="Arial Rounded MT Bold"/>
              </a:rPr>
              <a:t>SPEAKERS</a:t>
            </a:r>
            <a:endParaRPr sz="2000">
              <a:latin typeface="Arial Rounded MT Bold"/>
              <a:cs typeface="Arial Rounded MT Bold"/>
            </a:endParaRPr>
          </a:p>
        </p:txBody>
      </p:sp>
      <p:sp>
        <p:nvSpPr>
          <p:cNvPr id="34" name="object 34"/>
          <p:cNvSpPr/>
          <p:nvPr/>
        </p:nvSpPr>
        <p:spPr>
          <a:xfrm>
            <a:off x="13272388" y="1640847"/>
            <a:ext cx="1339215" cy="296545"/>
          </a:xfrm>
          <a:custGeom>
            <a:avLst/>
            <a:gdLst/>
            <a:ahLst/>
            <a:cxnLst/>
            <a:rect l="l" t="t" r="r" b="b"/>
            <a:pathLst>
              <a:path w="1339215" h="296544">
                <a:moveTo>
                  <a:pt x="79984" y="0"/>
                </a:moveTo>
                <a:lnTo>
                  <a:pt x="0" y="0"/>
                </a:lnTo>
                <a:lnTo>
                  <a:pt x="0" y="291477"/>
                </a:lnTo>
                <a:lnTo>
                  <a:pt x="79984" y="291477"/>
                </a:lnTo>
                <a:lnTo>
                  <a:pt x="79984" y="190080"/>
                </a:lnTo>
                <a:lnTo>
                  <a:pt x="80852" y="173913"/>
                </a:lnTo>
                <a:lnTo>
                  <a:pt x="110034" y="139067"/>
                </a:lnTo>
                <a:lnTo>
                  <a:pt x="219526" y="138976"/>
                </a:lnTo>
                <a:lnTo>
                  <a:pt x="217772" y="127846"/>
                </a:lnTo>
                <a:lnTo>
                  <a:pt x="214127" y="115637"/>
                </a:lnTo>
                <a:lnTo>
                  <a:pt x="209021" y="105097"/>
                </a:lnTo>
                <a:lnTo>
                  <a:pt x="206693" y="101953"/>
                </a:lnTo>
                <a:lnTo>
                  <a:pt x="85413" y="101953"/>
                </a:lnTo>
                <a:lnTo>
                  <a:pt x="79984" y="0"/>
                </a:lnTo>
                <a:close/>
              </a:path>
              <a:path w="1339215" h="296544">
                <a:moveTo>
                  <a:pt x="219526" y="138976"/>
                </a:moveTo>
                <a:lnTo>
                  <a:pt x="121386" y="138976"/>
                </a:lnTo>
                <a:lnTo>
                  <a:pt x="128193" y="141732"/>
                </a:lnTo>
                <a:lnTo>
                  <a:pt x="133045" y="147231"/>
                </a:lnTo>
                <a:lnTo>
                  <a:pt x="138006" y="156668"/>
                </a:lnTo>
                <a:lnTo>
                  <a:pt x="140194" y="170547"/>
                </a:lnTo>
                <a:lnTo>
                  <a:pt x="140309" y="291477"/>
                </a:lnTo>
                <a:lnTo>
                  <a:pt x="220687" y="291477"/>
                </a:lnTo>
                <a:lnTo>
                  <a:pt x="220659" y="156668"/>
                </a:lnTo>
                <a:lnTo>
                  <a:pt x="219959" y="141725"/>
                </a:lnTo>
                <a:lnTo>
                  <a:pt x="219526" y="138976"/>
                </a:lnTo>
                <a:close/>
              </a:path>
              <a:path w="1339215" h="296544">
                <a:moveTo>
                  <a:pt x="156355" y="75719"/>
                </a:moveTo>
                <a:lnTo>
                  <a:pt x="117241" y="80933"/>
                </a:lnTo>
                <a:lnTo>
                  <a:pt x="85413" y="101953"/>
                </a:lnTo>
                <a:lnTo>
                  <a:pt x="206693" y="101953"/>
                </a:lnTo>
                <a:lnTo>
                  <a:pt x="169908" y="77607"/>
                </a:lnTo>
                <a:lnTo>
                  <a:pt x="156355" y="75719"/>
                </a:lnTo>
                <a:close/>
              </a:path>
              <a:path w="1339215" h="296544">
                <a:moveTo>
                  <a:pt x="381579" y="75601"/>
                </a:moveTo>
                <a:lnTo>
                  <a:pt x="337735" y="80307"/>
                </a:lnTo>
                <a:lnTo>
                  <a:pt x="295015" y="101408"/>
                </a:lnTo>
                <a:lnTo>
                  <a:pt x="270332" y="133637"/>
                </a:lnTo>
                <a:lnTo>
                  <a:pt x="258466" y="182492"/>
                </a:lnTo>
                <a:lnTo>
                  <a:pt x="259019" y="197303"/>
                </a:lnTo>
                <a:lnTo>
                  <a:pt x="272781" y="244703"/>
                </a:lnTo>
                <a:lnTo>
                  <a:pt x="298611" y="275026"/>
                </a:lnTo>
                <a:lnTo>
                  <a:pt x="343209" y="293378"/>
                </a:lnTo>
                <a:lnTo>
                  <a:pt x="369442" y="296094"/>
                </a:lnTo>
                <a:lnTo>
                  <a:pt x="387021" y="295837"/>
                </a:lnTo>
                <a:lnTo>
                  <a:pt x="427903" y="291154"/>
                </a:lnTo>
                <a:lnTo>
                  <a:pt x="468813" y="270221"/>
                </a:lnTo>
                <a:lnTo>
                  <a:pt x="487962" y="248729"/>
                </a:lnTo>
                <a:lnTo>
                  <a:pt x="380466" y="248729"/>
                </a:lnTo>
                <a:lnTo>
                  <a:pt x="367220" y="246725"/>
                </a:lnTo>
                <a:lnTo>
                  <a:pt x="356052" y="240714"/>
                </a:lnTo>
                <a:lnTo>
                  <a:pt x="347150" y="229309"/>
                </a:lnTo>
                <a:lnTo>
                  <a:pt x="342160" y="218233"/>
                </a:lnTo>
                <a:lnTo>
                  <a:pt x="339805" y="206242"/>
                </a:lnTo>
                <a:lnTo>
                  <a:pt x="500138" y="205981"/>
                </a:lnTo>
                <a:lnTo>
                  <a:pt x="500138" y="196837"/>
                </a:lnTo>
                <a:lnTo>
                  <a:pt x="499681" y="182026"/>
                </a:lnTo>
                <a:lnTo>
                  <a:pt x="498307" y="168277"/>
                </a:lnTo>
                <a:lnTo>
                  <a:pt x="498115" y="167208"/>
                </a:lnTo>
                <a:lnTo>
                  <a:pt x="339979" y="167208"/>
                </a:lnTo>
                <a:lnTo>
                  <a:pt x="342604" y="152848"/>
                </a:lnTo>
                <a:lnTo>
                  <a:pt x="347147" y="141860"/>
                </a:lnTo>
                <a:lnTo>
                  <a:pt x="357249" y="131028"/>
                </a:lnTo>
                <a:lnTo>
                  <a:pt x="368181" y="125141"/>
                </a:lnTo>
                <a:lnTo>
                  <a:pt x="483841" y="125026"/>
                </a:lnTo>
                <a:lnTo>
                  <a:pt x="481406" y="120827"/>
                </a:lnTo>
                <a:lnTo>
                  <a:pt x="443343" y="88188"/>
                </a:lnTo>
                <a:lnTo>
                  <a:pt x="394896" y="76240"/>
                </a:lnTo>
                <a:lnTo>
                  <a:pt x="381579" y="75601"/>
                </a:lnTo>
                <a:close/>
              </a:path>
              <a:path w="1339215" h="296544">
                <a:moveTo>
                  <a:pt x="416814" y="229450"/>
                </a:moveTo>
                <a:lnTo>
                  <a:pt x="388327" y="248729"/>
                </a:lnTo>
                <a:lnTo>
                  <a:pt x="487962" y="248729"/>
                </a:lnTo>
                <a:lnTo>
                  <a:pt x="493104" y="241078"/>
                </a:lnTo>
                <a:lnTo>
                  <a:pt x="416814" y="229450"/>
                </a:lnTo>
                <a:close/>
              </a:path>
              <a:path w="1339215" h="296544">
                <a:moveTo>
                  <a:pt x="483841" y="125026"/>
                </a:moveTo>
                <a:lnTo>
                  <a:pt x="385891" y="125026"/>
                </a:lnTo>
                <a:lnTo>
                  <a:pt x="397546" y="127658"/>
                </a:lnTo>
                <a:lnTo>
                  <a:pt x="405367" y="132717"/>
                </a:lnTo>
                <a:lnTo>
                  <a:pt x="412071" y="141887"/>
                </a:lnTo>
                <a:lnTo>
                  <a:pt x="416510" y="153778"/>
                </a:lnTo>
                <a:lnTo>
                  <a:pt x="339979" y="167208"/>
                </a:lnTo>
                <a:lnTo>
                  <a:pt x="498115" y="167208"/>
                </a:lnTo>
                <a:lnTo>
                  <a:pt x="496019" y="155589"/>
                </a:lnTo>
                <a:lnTo>
                  <a:pt x="492815" y="143962"/>
                </a:lnTo>
                <a:lnTo>
                  <a:pt x="488696" y="133394"/>
                </a:lnTo>
                <a:lnTo>
                  <a:pt x="483841" y="125026"/>
                </a:lnTo>
                <a:close/>
              </a:path>
              <a:path w="1339215" h="296544">
                <a:moveTo>
                  <a:pt x="751720" y="123831"/>
                </a:moveTo>
                <a:lnTo>
                  <a:pt x="645693" y="123831"/>
                </a:lnTo>
                <a:lnTo>
                  <a:pt x="662659" y="124918"/>
                </a:lnTo>
                <a:lnTo>
                  <a:pt x="671852" y="128581"/>
                </a:lnTo>
                <a:lnTo>
                  <a:pt x="677138" y="133616"/>
                </a:lnTo>
                <a:lnTo>
                  <a:pt x="679170" y="140576"/>
                </a:lnTo>
                <a:lnTo>
                  <a:pt x="679170" y="150507"/>
                </a:lnTo>
                <a:lnTo>
                  <a:pt x="636156" y="163689"/>
                </a:lnTo>
                <a:lnTo>
                  <a:pt x="593160" y="172841"/>
                </a:lnTo>
                <a:lnTo>
                  <a:pt x="577271" y="176670"/>
                </a:lnTo>
                <a:lnTo>
                  <a:pt x="535682" y="203942"/>
                </a:lnTo>
                <a:lnTo>
                  <a:pt x="527513" y="227383"/>
                </a:lnTo>
                <a:lnTo>
                  <a:pt x="528297" y="243262"/>
                </a:lnTo>
                <a:lnTo>
                  <a:pt x="553499" y="283703"/>
                </a:lnTo>
                <a:lnTo>
                  <a:pt x="589370" y="295583"/>
                </a:lnTo>
                <a:lnTo>
                  <a:pt x="606975" y="295561"/>
                </a:lnTo>
                <a:lnTo>
                  <a:pt x="652263" y="287578"/>
                </a:lnTo>
                <a:lnTo>
                  <a:pt x="683501" y="265818"/>
                </a:lnTo>
                <a:lnTo>
                  <a:pt x="758342" y="265818"/>
                </a:lnTo>
                <a:lnTo>
                  <a:pt x="757999" y="264274"/>
                </a:lnTo>
                <a:lnTo>
                  <a:pt x="757389" y="256489"/>
                </a:lnTo>
                <a:lnTo>
                  <a:pt x="757389" y="251320"/>
                </a:lnTo>
                <a:lnTo>
                  <a:pt x="624658" y="251319"/>
                </a:lnTo>
                <a:lnTo>
                  <a:pt x="618210" y="249301"/>
                </a:lnTo>
                <a:lnTo>
                  <a:pt x="609434" y="241211"/>
                </a:lnTo>
                <a:lnTo>
                  <a:pt x="607250" y="236004"/>
                </a:lnTo>
                <a:lnTo>
                  <a:pt x="607250" y="224078"/>
                </a:lnTo>
                <a:lnTo>
                  <a:pt x="650155" y="200470"/>
                </a:lnTo>
                <a:lnTo>
                  <a:pt x="662615" y="196784"/>
                </a:lnTo>
                <a:lnTo>
                  <a:pt x="672728" y="193527"/>
                </a:lnTo>
                <a:lnTo>
                  <a:pt x="757389" y="193527"/>
                </a:lnTo>
                <a:lnTo>
                  <a:pt x="757389" y="153301"/>
                </a:lnTo>
                <a:lnTo>
                  <a:pt x="756452" y="141177"/>
                </a:lnTo>
                <a:lnTo>
                  <a:pt x="753630" y="128562"/>
                </a:lnTo>
                <a:lnTo>
                  <a:pt x="751720" y="123831"/>
                </a:lnTo>
                <a:close/>
              </a:path>
              <a:path w="1339215" h="296544">
                <a:moveTo>
                  <a:pt x="758342" y="265818"/>
                </a:moveTo>
                <a:lnTo>
                  <a:pt x="683501" y="265818"/>
                </a:lnTo>
                <a:lnTo>
                  <a:pt x="684606" y="271729"/>
                </a:lnTo>
                <a:lnTo>
                  <a:pt x="685520" y="276199"/>
                </a:lnTo>
                <a:lnTo>
                  <a:pt x="687362" y="281901"/>
                </a:lnTo>
                <a:lnTo>
                  <a:pt x="689317" y="286042"/>
                </a:lnTo>
                <a:lnTo>
                  <a:pt x="692340" y="291477"/>
                </a:lnTo>
                <a:lnTo>
                  <a:pt x="767410" y="291477"/>
                </a:lnTo>
                <a:lnTo>
                  <a:pt x="763219" y="282727"/>
                </a:lnTo>
                <a:lnTo>
                  <a:pt x="760501" y="275539"/>
                </a:lnTo>
                <a:lnTo>
                  <a:pt x="758342" y="265818"/>
                </a:lnTo>
                <a:close/>
              </a:path>
              <a:path w="1339215" h="296544">
                <a:moveTo>
                  <a:pt x="757389" y="193527"/>
                </a:moveTo>
                <a:lnTo>
                  <a:pt x="672728" y="193527"/>
                </a:lnTo>
                <a:lnTo>
                  <a:pt x="679020" y="203942"/>
                </a:lnTo>
                <a:lnTo>
                  <a:pt x="679081" y="214731"/>
                </a:lnTo>
                <a:lnTo>
                  <a:pt x="646233" y="249634"/>
                </a:lnTo>
                <a:lnTo>
                  <a:pt x="624662" y="251320"/>
                </a:lnTo>
                <a:lnTo>
                  <a:pt x="757389" y="251320"/>
                </a:lnTo>
                <a:lnTo>
                  <a:pt x="757389" y="193527"/>
                </a:lnTo>
                <a:close/>
              </a:path>
              <a:path w="1339215" h="296544">
                <a:moveTo>
                  <a:pt x="645047" y="75564"/>
                </a:moveTo>
                <a:lnTo>
                  <a:pt x="606014" y="77920"/>
                </a:lnTo>
                <a:lnTo>
                  <a:pt x="569366" y="88452"/>
                </a:lnTo>
                <a:lnTo>
                  <a:pt x="541949" y="115810"/>
                </a:lnTo>
                <a:lnTo>
                  <a:pt x="533615" y="139353"/>
                </a:lnTo>
                <a:lnTo>
                  <a:pt x="609803" y="148729"/>
                </a:lnTo>
                <a:lnTo>
                  <a:pt x="612940" y="139573"/>
                </a:lnTo>
                <a:lnTo>
                  <a:pt x="617067" y="133350"/>
                </a:lnTo>
                <a:lnTo>
                  <a:pt x="622173" y="130035"/>
                </a:lnTo>
                <a:lnTo>
                  <a:pt x="632191" y="125805"/>
                </a:lnTo>
                <a:lnTo>
                  <a:pt x="645693" y="123831"/>
                </a:lnTo>
                <a:lnTo>
                  <a:pt x="751720" y="123831"/>
                </a:lnTo>
                <a:lnTo>
                  <a:pt x="747509" y="113403"/>
                </a:lnTo>
                <a:lnTo>
                  <a:pt x="718751" y="86198"/>
                </a:lnTo>
                <a:lnTo>
                  <a:pt x="670406" y="76495"/>
                </a:lnTo>
                <a:lnTo>
                  <a:pt x="657998" y="75825"/>
                </a:lnTo>
                <a:lnTo>
                  <a:pt x="645047" y="75564"/>
                </a:lnTo>
                <a:close/>
              </a:path>
              <a:path w="1339215" h="296544">
                <a:moveTo>
                  <a:pt x="888263" y="0"/>
                </a:moveTo>
                <a:lnTo>
                  <a:pt x="808088" y="0"/>
                </a:lnTo>
                <a:lnTo>
                  <a:pt x="808088" y="291477"/>
                </a:lnTo>
                <a:lnTo>
                  <a:pt x="888263" y="291477"/>
                </a:lnTo>
                <a:lnTo>
                  <a:pt x="888263" y="0"/>
                </a:lnTo>
                <a:close/>
              </a:path>
              <a:path w="1339215" h="296544">
                <a:moveTo>
                  <a:pt x="1035850" y="139573"/>
                </a:moveTo>
                <a:lnTo>
                  <a:pt x="955675" y="139573"/>
                </a:lnTo>
                <a:lnTo>
                  <a:pt x="955675" y="213842"/>
                </a:lnTo>
                <a:lnTo>
                  <a:pt x="959375" y="255384"/>
                </a:lnTo>
                <a:lnTo>
                  <a:pt x="989109" y="290398"/>
                </a:lnTo>
                <a:lnTo>
                  <a:pt x="1027397" y="296252"/>
                </a:lnTo>
                <a:lnTo>
                  <a:pt x="1039320" y="295911"/>
                </a:lnTo>
                <a:lnTo>
                  <a:pt x="1051650" y="294889"/>
                </a:lnTo>
                <a:lnTo>
                  <a:pt x="1064385" y="293188"/>
                </a:lnTo>
                <a:lnTo>
                  <a:pt x="1077525" y="290810"/>
                </a:lnTo>
                <a:lnTo>
                  <a:pt x="1076976" y="238988"/>
                </a:lnTo>
                <a:lnTo>
                  <a:pt x="1045616" y="238988"/>
                </a:lnTo>
                <a:lnTo>
                  <a:pt x="1041031" y="236740"/>
                </a:lnTo>
                <a:lnTo>
                  <a:pt x="1036701" y="229336"/>
                </a:lnTo>
                <a:lnTo>
                  <a:pt x="1035850" y="223380"/>
                </a:lnTo>
                <a:lnTo>
                  <a:pt x="1035850" y="139573"/>
                </a:lnTo>
                <a:close/>
              </a:path>
              <a:path w="1339215" h="296544">
                <a:moveTo>
                  <a:pt x="1076921" y="233832"/>
                </a:moveTo>
                <a:lnTo>
                  <a:pt x="1066317" y="237274"/>
                </a:lnTo>
                <a:lnTo>
                  <a:pt x="1058062" y="238988"/>
                </a:lnTo>
                <a:lnTo>
                  <a:pt x="1076976" y="238988"/>
                </a:lnTo>
                <a:lnTo>
                  <a:pt x="1076921" y="233832"/>
                </a:lnTo>
                <a:close/>
              </a:path>
              <a:path w="1339215" h="296544">
                <a:moveTo>
                  <a:pt x="1079868" y="80327"/>
                </a:moveTo>
                <a:lnTo>
                  <a:pt x="926198" y="80327"/>
                </a:lnTo>
                <a:lnTo>
                  <a:pt x="926198" y="139573"/>
                </a:lnTo>
                <a:lnTo>
                  <a:pt x="1079868" y="139573"/>
                </a:lnTo>
                <a:lnTo>
                  <a:pt x="1079868" y="80327"/>
                </a:lnTo>
                <a:close/>
              </a:path>
              <a:path w="1339215" h="296544">
                <a:moveTo>
                  <a:pt x="1035850" y="0"/>
                </a:moveTo>
                <a:lnTo>
                  <a:pt x="955675" y="41554"/>
                </a:lnTo>
                <a:lnTo>
                  <a:pt x="955675" y="80327"/>
                </a:lnTo>
                <a:lnTo>
                  <a:pt x="1035850" y="80327"/>
                </a:lnTo>
                <a:lnTo>
                  <a:pt x="1035850" y="0"/>
                </a:lnTo>
                <a:close/>
              </a:path>
              <a:path w="1339215" h="296544">
                <a:moveTo>
                  <a:pt x="1197978" y="0"/>
                </a:moveTo>
                <a:lnTo>
                  <a:pt x="1117993" y="0"/>
                </a:lnTo>
                <a:lnTo>
                  <a:pt x="1117993" y="291477"/>
                </a:lnTo>
                <a:lnTo>
                  <a:pt x="1197978" y="291477"/>
                </a:lnTo>
                <a:lnTo>
                  <a:pt x="1197978" y="190080"/>
                </a:lnTo>
                <a:lnTo>
                  <a:pt x="1198846" y="173913"/>
                </a:lnTo>
                <a:lnTo>
                  <a:pt x="1228028" y="139067"/>
                </a:lnTo>
                <a:lnTo>
                  <a:pt x="1337530" y="138976"/>
                </a:lnTo>
                <a:lnTo>
                  <a:pt x="1335775" y="127846"/>
                </a:lnTo>
                <a:lnTo>
                  <a:pt x="1332128" y="115637"/>
                </a:lnTo>
                <a:lnTo>
                  <a:pt x="1327023" y="105097"/>
                </a:lnTo>
                <a:lnTo>
                  <a:pt x="1324692" y="101947"/>
                </a:lnTo>
                <a:lnTo>
                  <a:pt x="1203413" y="101947"/>
                </a:lnTo>
                <a:lnTo>
                  <a:pt x="1197978" y="0"/>
                </a:lnTo>
                <a:close/>
              </a:path>
              <a:path w="1339215" h="296544">
                <a:moveTo>
                  <a:pt x="1337530" y="138976"/>
                </a:moveTo>
                <a:lnTo>
                  <a:pt x="1239380" y="138976"/>
                </a:lnTo>
                <a:lnTo>
                  <a:pt x="1246187" y="141732"/>
                </a:lnTo>
                <a:lnTo>
                  <a:pt x="1251038" y="147231"/>
                </a:lnTo>
                <a:lnTo>
                  <a:pt x="1256010" y="156666"/>
                </a:lnTo>
                <a:lnTo>
                  <a:pt x="1258200" y="170544"/>
                </a:lnTo>
                <a:lnTo>
                  <a:pt x="1258316" y="291477"/>
                </a:lnTo>
                <a:lnTo>
                  <a:pt x="1338694" y="291477"/>
                </a:lnTo>
                <a:lnTo>
                  <a:pt x="1338665" y="156666"/>
                </a:lnTo>
                <a:lnTo>
                  <a:pt x="1337964" y="141725"/>
                </a:lnTo>
                <a:lnTo>
                  <a:pt x="1337530" y="138976"/>
                </a:lnTo>
                <a:close/>
              </a:path>
              <a:path w="1339215" h="296544">
                <a:moveTo>
                  <a:pt x="1274363" y="75720"/>
                </a:moveTo>
                <a:lnTo>
                  <a:pt x="1235244" y="80930"/>
                </a:lnTo>
                <a:lnTo>
                  <a:pt x="1203413" y="101947"/>
                </a:lnTo>
                <a:lnTo>
                  <a:pt x="1324692" y="101947"/>
                </a:lnTo>
                <a:lnTo>
                  <a:pt x="1287918" y="77609"/>
                </a:lnTo>
                <a:lnTo>
                  <a:pt x="1274363" y="75720"/>
                </a:lnTo>
                <a:close/>
              </a:path>
            </a:pathLst>
          </a:custGeom>
          <a:solidFill>
            <a:srgbClr val="FFB93D"/>
          </a:solidFill>
        </p:spPr>
        <p:txBody>
          <a:bodyPr wrap="square" lIns="0" tIns="0" rIns="0" bIns="0" rtlCol="0"/>
          <a:lstStyle/>
          <a:p>
            <a:endParaRPr/>
          </a:p>
        </p:txBody>
      </p:sp>
      <p:sp>
        <p:nvSpPr>
          <p:cNvPr id="35" name="object 35"/>
          <p:cNvSpPr/>
          <p:nvPr/>
        </p:nvSpPr>
        <p:spPr>
          <a:xfrm>
            <a:off x="13268961" y="1294370"/>
            <a:ext cx="1469390" cy="296545"/>
          </a:xfrm>
          <a:custGeom>
            <a:avLst/>
            <a:gdLst/>
            <a:ahLst/>
            <a:cxnLst/>
            <a:rect l="l" t="t" r="r" b="b"/>
            <a:pathLst>
              <a:path w="1469390" h="296544">
                <a:moveTo>
                  <a:pt x="74676" y="80327"/>
                </a:moveTo>
                <a:lnTo>
                  <a:pt x="0" y="80327"/>
                </a:lnTo>
                <a:lnTo>
                  <a:pt x="0" y="291477"/>
                </a:lnTo>
                <a:lnTo>
                  <a:pt x="80175" y="291477"/>
                </a:lnTo>
                <a:lnTo>
                  <a:pt x="80262" y="182524"/>
                </a:lnTo>
                <a:lnTo>
                  <a:pt x="81297" y="168317"/>
                </a:lnTo>
                <a:lnTo>
                  <a:pt x="84664" y="156337"/>
                </a:lnTo>
                <a:lnTo>
                  <a:pt x="95790" y="144095"/>
                </a:lnTo>
                <a:lnTo>
                  <a:pt x="105970" y="139143"/>
                </a:lnTo>
                <a:lnTo>
                  <a:pt x="117386" y="138582"/>
                </a:lnTo>
                <a:lnTo>
                  <a:pt x="352740" y="138582"/>
                </a:lnTo>
                <a:lnTo>
                  <a:pt x="351324" y="129135"/>
                </a:lnTo>
                <a:lnTo>
                  <a:pt x="347824" y="116807"/>
                </a:lnTo>
                <a:lnTo>
                  <a:pt x="345209" y="111130"/>
                </a:lnTo>
                <a:lnTo>
                  <a:pt x="210292" y="111130"/>
                </a:lnTo>
                <a:lnTo>
                  <a:pt x="207519" y="106751"/>
                </a:lnTo>
                <a:lnTo>
                  <a:pt x="78489" y="106751"/>
                </a:lnTo>
                <a:lnTo>
                  <a:pt x="74676" y="80327"/>
                </a:lnTo>
                <a:close/>
              </a:path>
              <a:path w="1469390" h="296544">
                <a:moveTo>
                  <a:pt x="352740" y="138582"/>
                </a:moveTo>
                <a:lnTo>
                  <a:pt x="117386" y="138582"/>
                </a:lnTo>
                <a:lnTo>
                  <a:pt x="122313" y="140208"/>
                </a:lnTo>
                <a:lnTo>
                  <a:pt x="130733" y="146710"/>
                </a:lnTo>
                <a:lnTo>
                  <a:pt x="133680" y="150977"/>
                </a:lnTo>
                <a:lnTo>
                  <a:pt x="136448" y="159588"/>
                </a:lnTo>
                <a:lnTo>
                  <a:pt x="136969" y="165887"/>
                </a:lnTo>
                <a:lnTo>
                  <a:pt x="136969" y="291477"/>
                </a:lnTo>
                <a:lnTo>
                  <a:pt x="217157" y="291477"/>
                </a:lnTo>
                <a:lnTo>
                  <a:pt x="217157" y="182524"/>
                </a:lnTo>
                <a:lnTo>
                  <a:pt x="218338" y="167309"/>
                </a:lnTo>
                <a:lnTo>
                  <a:pt x="221880" y="155528"/>
                </a:lnTo>
                <a:lnTo>
                  <a:pt x="232840" y="143943"/>
                </a:lnTo>
                <a:lnTo>
                  <a:pt x="243317" y="139390"/>
                </a:lnTo>
                <a:lnTo>
                  <a:pt x="352861" y="139390"/>
                </a:lnTo>
                <a:lnTo>
                  <a:pt x="352740" y="138582"/>
                </a:lnTo>
                <a:close/>
              </a:path>
              <a:path w="1469390" h="296544">
                <a:moveTo>
                  <a:pt x="352861" y="139390"/>
                </a:moveTo>
                <a:lnTo>
                  <a:pt x="243317" y="139390"/>
                </a:lnTo>
                <a:lnTo>
                  <a:pt x="257841" y="141362"/>
                </a:lnTo>
                <a:lnTo>
                  <a:pt x="267161" y="148246"/>
                </a:lnTo>
                <a:lnTo>
                  <a:pt x="272122" y="154559"/>
                </a:lnTo>
                <a:lnTo>
                  <a:pt x="273951" y="161645"/>
                </a:lnTo>
                <a:lnTo>
                  <a:pt x="273951" y="291477"/>
                </a:lnTo>
                <a:lnTo>
                  <a:pt x="354126" y="291477"/>
                </a:lnTo>
                <a:lnTo>
                  <a:pt x="354014" y="156337"/>
                </a:lnTo>
                <a:lnTo>
                  <a:pt x="353426" y="143154"/>
                </a:lnTo>
                <a:lnTo>
                  <a:pt x="352861" y="139390"/>
                </a:lnTo>
                <a:close/>
              </a:path>
              <a:path w="1469390" h="296544">
                <a:moveTo>
                  <a:pt x="290941" y="75861"/>
                </a:moveTo>
                <a:lnTo>
                  <a:pt x="250786" y="80460"/>
                </a:lnTo>
                <a:lnTo>
                  <a:pt x="210292" y="111130"/>
                </a:lnTo>
                <a:lnTo>
                  <a:pt x="345209" y="111130"/>
                </a:lnTo>
                <a:lnTo>
                  <a:pt x="316179" y="82183"/>
                </a:lnTo>
                <a:lnTo>
                  <a:pt x="290941" y="75861"/>
                </a:lnTo>
                <a:close/>
              </a:path>
              <a:path w="1469390" h="296544">
                <a:moveTo>
                  <a:pt x="158181" y="76123"/>
                </a:moveTo>
                <a:lnTo>
                  <a:pt x="116552" y="79995"/>
                </a:lnTo>
                <a:lnTo>
                  <a:pt x="78489" y="106751"/>
                </a:lnTo>
                <a:lnTo>
                  <a:pt x="207519" y="106751"/>
                </a:lnTo>
                <a:lnTo>
                  <a:pt x="169836" y="78397"/>
                </a:lnTo>
                <a:lnTo>
                  <a:pt x="158181" y="76123"/>
                </a:lnTo>
                <a:close/>
              </a:path>
              <a:path w="1469390" h="296544">
                <a:moveTo>
                  <a:pt x="515018" y="75601"/>
                </a:moveTo>
                <a:lnTo>
                  <a:pt x="471174" y="80307"/>
                </a:lnTo>
                <a:lnTo>
                  <a:pt x="428454" y="101408"/>
                </a:lnTo>
                <a:lnTo>
                  <a:pt x="403771" y="133637"/>
                </a:lnTo>
                <a:lnTo>
                  <a:pt x="391905" y="182492"/>
                </a:lnTo>
                <a:lnTo>
                  <a:pt x="392457" y="197303"/>
                </a:lnTo>
                <a:lnTo>
                  <a:pt x="406220" y="244703"/>
                </a:lnTo>
                <a:lnTo>
                  <a:pt x="432042" y="275026"/>
                </a:lnTo>
                <a:lnTo>
                  <a:pt x="476641" y="293377"/>
                </a:lnTo>
                <a:lnTo>
                  <a:pt x="502874" y="296094"/>
                </a:lnTo>
                <a:lnTo>
                  <a:pt x="520455" y="295837"/>
                </a:lnTo>
                <a:lnTo>
                  <a:pt x="561338" y="291155"/>
                </a:lnTo>
                <a:lnTo>
                  <a:pt x="602250" y="270223"/>
                </a:lnTo>
                <a:lnTo>
                  <a:pt x="621401" y="248729"/>
                </a:lnTo>
                <a:lnTo>
                  <a:pt x="513892" y="248729"/>
                </a:lnTo>
                <a:lnTo>
                  <a:pt x="500656" y="246725"/>
                </a:lnTo>
                <a:lnTo>
                  <a:pt x="489485" y="240714"/>
                </a:lnTo>
                <a:lnTo>
                  <a:pt x="480586" y="229309"/>
                </a:lnTo>
                <a:lnTo>
                  <a:pt x="475599" y="218231"/>
                </a:lnTo>
                <a:lnTo>
                  <a:pt x="473243" y="206240"/>
                </a:lnTo>
                <a:lnTo>
                  <a:pt x="633577" y="205981"/>
                </a:lnTo>
                <a:lnTo>
                  <a:pt x="633577" y="196837"/>
                </a:lnTo>
                <a:lnTo>
                  <a:pt x="633119" y="182026"/>
                </a:lnTo>
                <a:lnTo>
                  <a:pt x="631746" y="168277"/>
                </a:lnTo>
                <a:lnTo>
                  <a:pt x="631553" y="167208"/>
                </a:lnTo>
                <a:lnTo>
                  <a:pt x="473417" y="167208"/>
                </a:lnTo>
                <a:lnTo>
                  <a:pt x="476043" y="152848"/>
                </a:lnTo>
                <a:lnTo>
                  <a:pt x="480586" y="141860"/>
                </a:lnTo>
                <a:lnTo>
                  <a:pt x="490688" y="131028"/>
                </a:lnTo>
                <a:lnTo>
                  <a:pt x="501620" y="125141"/>
                </a:lnTo>
                <a:lnTo>
                  <a:pt x="617280" y="125026"/>
                </a:lnTo>
                <a:lnTo>
                  <a:pt x="614845" y="120827"/>
                </a:lnTo>
                <a:lnTo>
                  <a:pt x="576778" y="88188"/>
                </a:lnTo>
                <a:lnTo>
                  <a:pt x="528334" y="76240"/>
                </a:lnTo>
                <a:lnTo>
                  <a:pt x="515018" y="75601"/>
                </a:lnTo>
                <a:close/>
              </a:path>
              <a:path w="1469390" h="296544">
                <a:moveTo>
                  <a:pt x="550252" y="229450"/>
                </a:moveTo>
                <a:lnTo>
                  <a:pt x="521754" y="248729"/>
                </a:lnTo>
                <a:lnTo>
                  <a:pt x="621401" y="248729"/>
                </a:lnTo>
                <a:lnTo>
                  <a:pt x="626541" y="241081"/>
                </a:lnTo>
                <a:lnTo>
                  <a:pt x="550252" y="229450"/>
                </a:lnTo>
                <a:close/>
              </a:path>
              <a:path w="1469390" h="296544">
                <a:moveTo>
                  <a:pt x="617280" y="125026"/>
                </a:moveTo>
                <a:lnTo>
                  <a:pt x="519329" y="125026"/>
                </a:lnTo>
                <a:lnTo>
                  <a:pt x="530985" y="127658"/>
                </a:lnTo>
                <a:lnTo>
                  <a:pt x="538806" y="132717"/>
                </a:lnTo>
                <a:lnTo>
                  <a:pt x="545510" y="141887"/>
                </a:lnTo>
                <a:lnTo>
                  <a:pt x="549949" y="153778"/>
                </a:lnTo>
                <a:lnTo>
                  <a:pt x="473417" y="167208"/>
                </a:lnTo>
                <a:lnTo>
                  <a:pt x="631553" y="167208"/>
                </a:lnTo>
                <a:lnTo>
                  <a:pt x="629458" y="155589"/>
                </a:lnTo>
                <a:lnTo>
                  <a:pt x="626254" y="143962"/>
                </a:lnTo>
                <a:lnTo>
                  <a:pt x="622135" y="133394"/>
                </a:lnTo>
                <a:lnTo>
                  <a:pt x="617280" y="125026"/>
                </a:lnTo>
                <a:close/>
              </a:path>
              <a:path w="1469390" h="296544">
                <a:moveTo>
                  <a:pt x="744804" y="80327"/>
                </a:moveTo>
                <a:lnTo>
                  <a:pt x="670331" y="80327"/>
                </a:lnTo>
                <a:lnTo>
                  <a:pt x="670331" y="291477"/>
                </a:lnTo>
                <a:lnTo>
                  <a:pt x="750316" y="291477"/>
                </a:lnTo>
                <a:lnTo>
                  <a:pt x="750316" y="190080"/>
                </a:lnTo>
                <a:lnTo>
                  <a:pt x="751183" y="173912"/>
                </a:lnTo>
                <a:lnTo>
                  <a:pt x="780359" y="139067"/>
                </a:lnTo>
                <a:lnTo>
                  <a:pt x="889866" y="138976"/>
                </a:lnTo>
                <a:lnTo>
                  <a:pt x="888109" y="127777"/>
                </a:lnTo>
                <a:lnTo>
                  <a:pt x="884473" y="115559"/>
                </a:lnTo>
                <a:lnTo>
                  <a:pt x="882959" y="112428"/>
                </a:lnTo>
                <a:lnTo>
                  <a:pt x="746651" y="112428"/>
                </a:lnTo>
                <a:lnTo>
                  <a:pt x="744804" y="80327"/>
                </a:lnTo>
                <a:close/>
              </a:path>
              <a:path w="1469390" h="296544">
                <a:moveTo>
                  <a:pt x="889866" y="138976"/>
                </a:moveTo>
                <a:lnTo>
                  <a:pt x="791705" y="138976"/>
                </a:lnTo>
                <a:lnTo>
                  <a:pt x="798525" y="141732"/>
                </a:lnTo>
                <a:lnTo>
                  <a:pt x="803376" y="147231"/>
                </a:lnTo>
                <a:lnTo>
                  <a:pt x="808337" y="156668"/>
                </a:lnTo>
                <a:lnTo>
                  <a:pt x="810525" y="170547"/>
                </a:lnTo>
                <a:lnTo>
                  <a:pt x="810641" y="291477"/>
                </a:lnTo>
                <a:lnTo>
                  <a:pt x="891019" y="291477"/>
                </a:lnTo>
                <a:lnTo>
                  <a:pt x="890990" y="156668"/>
                </a:lnTo>
                <a:lnTo>
                  <a:pt x="890291" y="141683"/>
                </a:lnTo>
                <a:lnTo>
                  <a:pt x="889866" y="138976"/>
                </a:lnTo>
                <a:close/>
              </a:path>
              <a:path w="1469390" h="296544">
                <a:moveTo>
                  <a:pt x="826799" y="75754"/>
                </a:moveTo>
                <a:lnTo>
                  <a:pt x="786699" y="81015"/>
                </a:lnTo>
                <a:lnTo>
                  <a:pt x="754774" y="103372"/>
                </a:lnTo>
                <a:lnTo>
                  <a:pt x="746651" y="112428"/>
                </a:lnTo>
                <a:lnTo>
                  <a:pt x="882959" y="112428"/>
                </a:lnTo>
                <a:lnTo>
                  <a:pt x="852546" y="81713"/>
                </a:lnTo>
                <a:lnTo>
                  <a:pt x="826799" y="75754"/>
                </a:lnTo>
                <a:close/>
              </a:path>
              <a:path w="1469390" h="296544">
                <a:moveTo>
                  <a:pt x="1035265" y="139573"/>
                </a:moveTo>
                <a:lnTo>
                  <a:pt x="955078" y="139573"/>
                </a:lnTo>
                <a:lnTo>
                  <a:pt x="955078" y="213842"/>
                </a:lnTo>
                <a:lnTo>
                  <a:pt x="958778" y="255384"/>
                </a:lnTo>
                <a:lnTo>
                  <a:pt x="988521" y="290399"/>
                </a:lnTo>
                <a:lnTo>
                  <a:pt x="1026806" y="296252"/>
                </a:lnTo>
                <a:lnTo>
                  <a:pt x="1038729" y="295911"/>
                </a:lnTo>
                <a:lnTo>
                  <a:pt x="1051057" y="294890"/>
                </a:lnTo>
                <a:lnTo>
                  <a:pt x="1063790" y="293189"/>
                </a:lnTo>
                <a:lnTo>
                  <a:pt x="1076931" y="290811"/>
                </a:lnTo>
                <a:lnTo>
                  <a:pt x="1076391" y="238988"/>
                </a:lnTo>
                <a:lnTo>
                  <a:pt x="1045019" y="238988"/>
                </a:lnTo>
                <a:lnTo>
                  <a:pt x="1040434" y="236740"/>
                </a:lnTo>
                <a:lnTo>
                  <a:pt x="1036116" y="229336"/>
                </a:lnTo>
                <a:lnTo>
                  <a:pt x="1035265" y="223380"/>
                </a:lnTo>
                <a:lnTo>
                  <a:pt x="1035265" y="139573"/>
                </a:lnTo>
                <a:close/>
              </a:path>
              <a:path w="1469390" h="296544">
                <a:moveTo>
                  <a:pt x="1076337" y="233832"/>
                </a:moveTo>
                <a:lnTo>
                  <a:pt x="1065720" y="237274"/>
                </a:lnTo>
                <a:lnTo>
                  <a:pt x="1057465" y="238988"/>
                </a:lnTo>
                <a:lnTo>
                  <a:pt x="1076391" y="238988"/>
                </a:lnTo>
                <a:lnTo>
                  <a:pt x="1076337" y="233832"/>
                </a:lnTo>
                <a:close/>
              </a:path>
              <a:path w="1469390" h="296544">
                <a:moveTo>
                  <a:pt x="1079284" y="80327"/>
                </a:moveTo>
                <a:lnTo>
                  <a:pt x="925601" y="80327"/>
                </a:lnTo>
                <a:lnTo>
                  <a:pt x="925601" y="139573"/>
                </a:lnTo>
                <a:lnTo>
                  <a:pt x="1079284" y="139573"/>
                </a:lnTo>
                <a:lnTo>
                  <a:pt x="1079284" y="80327"/>
                </a:lnTo>
                <a:close/>
              </a:path>
              <a:path w="1469390" h="296544">
                <a:moveTo>
                  <a:pt x="1035265" y="0"/>
                </a:moveTo>
                <a:lnTo>
                  <a:pt x="955078" y="41554"/>
                </a:lnTo>
                <a:lnTo>
                  <a:pt x="955078" y="80327"/>
                </a:lnTo>
                <a:lnTo>
                  <a:pt x="1035265" y="80327"/>
                </a:lnTo>
                <a:lnTo>
                  <a:pt x="1035265" y="0"/>
                </a:lnTo>
                <a:close/>
              </a:path>
              <a:path w="1469390" h="296544">
                <a:moveTo>
                  <a:pt x="1332242" y="123830"/>
                </a:moveTo>
                <a:lnTo>
                  <a:pt x="1226223" y="123830"/>
                </a:lnTo>
                <a:lnTo>
                  <a:pt x="1243188" y="124923"/>
                </a:lnTo>
                <a:lnTo>
                  <a:pt x="1252368" y="128580"/>
                </a:lnTo>
                <a:lnTo>
                  <a:pt x="1257655" y="133616"/>
                </a:lnTo>
                <a:lnTo>
                  <a:pt x="1259687" y="140576"/>
                </a:lnTo>
                <a:lnTo>
                  <a:pt x="1259687" y="150507"/>
                </a:lnTo>
                <a:lnTo>
                  <a:pt x="1216673" y="163689"/>
                </a:lnTo>
                <a:lnTo>
                  <a:pt x="1173677" y="172841"/>
                </a:lnTo>
                <a:lnTo>
                  <a:pt x="1157793" y="176670"/>
                </a:lnTo>
                <a:lnTo>
                  <a:pt x="1116199" y="203942"/>
                </a:lnTo>
                <a:lnTo>
                  <a:pt x="1108030" y="227383"/>
                </a:lnTo>
                <a:lnTo>
                  <a:pt x="1108814" y="243262"/>
                </a:lnTo>
                <a:lnTo>
                  <a:pt x="1134017" y="283703"/>
                </a:lnTo>
                <a:lnTo>
                  <a:pt x="1169891" y="295583"/>
                </a:lnTo>
                <a:lnTo>
                  <a:pt x="1187497" y="295561"/>
                </a:lnTo>
                <a:lnTo>
                  <a:pt x="1232784" y="287577"/>
                </a:lnTo>
                <a:lnTo>
                  <a:pt x="1264021" y="265815"/>
                </a:lnTo>
                <a:lnTo>
                  <a:pt x="1338869" y="265815"/>
                </a:lnTo>
                <a:lnTo>
                  <a:pt x="1338529" y="264274"/>
                </a:lnTo>
                <a:lnTo>
                  <a:pt x="1337906" y="256489"/>
                </a:lnTo>
                <a:lnTo>
                  <a:pt x="1337906" y="251320"/>
                </a:lnTo>
                <a:lnTo>
                  <a:pt x="1205175" y="251319"/>
                </a:lnTo>
                <a:lnTo>
                  <a:pt x="1198740" y="249301"/>
                </a:lnTo>
                <a:lnTo>
                  <a:pt x="1189951" y="241211"/>
                </a:lnTo>
                <a:lnTo>
                  <a:pt x="1187767" y="236004"/>
                </a:lnTo>
                <a:lnTo>
                  <a:pt x="1187767" y="224078"/>
                </a:lnTo>
                <a:lnTo>
                  <a:pt x="1230674" y="200470"/>
                </a:lnTo>
                <a:lnTo>
                  <a:pt x="1243137" y="196784"/>
                </a:lnTo>
                <a:lnTo>
                  <a:pt x="1253250" y="193527"/>
                </a:lnTo>
                <a:lnTo>
                  <a:pt x="1337906" y="193527"/>
                </a:lnTo>
                <a:lnTo>
                  <a:pt x="1337906" y="153301"/>
                </a:lnTo>
                <a:lnTo>
                  <a:pt x="1336969" y="141176"/>
                </a:lnTo>
                <a:lnTo>
                  <a:pt x="1334157" y="128569"/>
                </a:lnTo>
                <a:lnTo>
                  <a:pt x="1332242" y="123830"/>
                </a:lnTo>
                <a:close/>
              </a:path>
              <a:path w="1469390" h="296544">
                <a:moveTo>
                  <a:pt x="1338869" y="265815"/>
                </a:moveTo>
                <a:lnTo>
                  <a:pt x="1264021" y="265815"/>
                </a:lnTo>
                <a:lnTo>
                  <a:pt x="1265123" y="271729"/>
                </a:lnTo>
                <a:lnTo>
                  <a:pt x="1266037" y="276199"/>
                </a:lnTo>
                <a:lnTo>
                  <a:pt x="1267879" y="281901"/>
                </a:lnTo>
                <a:lnTo>
                  <a:pt x="1269834" y="286042"/>
                </a:lnTo>
                <a:lnTo>
                  <a:pt x="1272857" y="291477"/>
                </a:lnTo>
                <a:lnTo>
                  <a:pt x="1347927" y="291477"/>
                </a:lnTo>
                <a:lnTo>
                  <a:pt x="1343736" y="282727"/>
                </a:lnTo>
                <a:lnTo>
                  <a:pt x="1341018" y="275539"/>
                </a:lnTo>
                <a:lnTo>
                  <a:pt x="1338869" y="265815"/>
                </a:lnTo>
                <a:close/>
              </a:path>
              <a:path w="1469390" h="296544">
                <a:moveTo>
                  <a:pt x="1337906" y="193527"/>
                </a:moveTo>
                <a:lnTo>
                  <a:pt x="1253250" y="193527"/>
                </a:lnTo>
                <a:lnTo>
                  <a:pt x="1259537" y="203942"/>
                </a:lnTo>
                <a:lnTo>
                  <a:pt x="1259598" y="214731"/>
                </a:lnTo>
                <a:lnTo>
                  <a:pt x="1226754" y="249634"/>
                </a:lnTo>
                <a:lnTo>
                  <a:pt x="1205179" y="251320"/>
                </a:lnTo>
                <a:lnTo>
                  <a:pt x="1337906" y="251320"/>
                </a:lnTo>
                <a:lnTo>
                  <a:pt x="1337906" y="193527"/>
                </a:lnTo>
                <a:close/>
              </a:path>
              <a:path w="1469390" h="296544">
                <a:moveTo>
                  <a:pt x="1225563" y="75564"/>
                </a:moveTo>
                <a:lnTo>
                  <a:pt x="1186530" y="77920"/>
                </a:lnTo>
                <a:lnTo>
                  <a:pt x="1149882" y="88452"/>
                </a:lnTo>
                <a:lnTo>
                  <a:pt x="1122466" y="115810"/>
                </a:lnTo>
                <a:lnTo>
                  <a:pt x="1114132" y="139353"/>
                </a:lnTo>
                <a:lnTo>
                  <a:pt x="1190320" y="148729"/>
                </a:lnTo>
                <a:lnTo>
                  <a:pt x="1193457" y="139573"/>
                </a:lnTo>
                <a:lnTo>
                  <a:pt x="1197584" y="133350"/>
                </a:lnTo>
                <a:lnTo>
                  <a:pt x="1202702" y="130035"/>
                </a:lnTo>
                <a:lnTo>
                  <a:pt x="1212715" y="125804"/>
                </a:lnTo>
                <a:lnTo>
                  <a:pt x="1226223" y="123830"/>
                </a:lnTo>
                <a:lnTo>
                  <a:pt x="1332242" y="123830"/>
                </a:lnTo>
                <a:lnTo>
                  <a:pt x="1328028" y="113403"/>
                </a:lnTo>
                <a:lnTo>
                  <a:pt x="1299268" y="86198"/>
                </a:lnTo>
                <a:lnTo>
                  <a:pt x="1250919" y="76494"/>
                </a:lnTo>
                <a:lnTo>
                  <a:pt x="1238512" y="75825"/>
                </a:lnTo>
                <a:lnTo>
                  <a:pt x="1225563" y="75564"/>
                </a:lnTo>
                <a:close/>
              </a:path>
              <a:path w="1469390" h="296544">
                <a:moveTo>
                  <a:pt x="1468780" y="0"/>
                </a:moveTo>
                <a:lnTo>
                  <a:pt x="1388605" y="0"/>
                </a:lnTo>
                <a:lnTo>
                  <a:pt x="1388605" y="291477"/>
                </a:lnTo>
                <a:lnTo>
                  <a:pt x="1468780" y="291477"/>
                </a:lnTo>
                <a:lnTo>
                  <a:pt x="1468780" y="0"/>
                </a:lnTo>
                <a:close/>
              </a:path>
            </a:pathLst>
          </a:custGeom>
          <a:solidFill>
            <a:srgbClr val="FFB93D"/>
          </a:solidFill>
        </p:spPr>
        <p:txBody>
          <a:bodyPr wrap="square" lIns="0" tIns="0" rIns="0" bIns="0" rtlCol="0"/>
          <a:lstStyle/>
          <a:p>
            <a:endParaRPr dirty="0"/>
          </a:p>
        </p:txBody>
      </p:sp>
      <p:sp>
        <p:nvSpPr>
          <p:cNvPr id="36" name="object 36"/>
          <p:cNvSpPr/>
          <p:nvPr/>
        </p:nvSpPr>
        <p:spPr>
          <a:xfrm>
            <a:off x="7975598" y="6499896"/>
            <a:ext cx="1339215" cy="296545"/>
          </a:xfrm>
          <a:custGeom>
            <a:avLst/>
            <a:gdLst/>
            <a:ahLst/>
            <a:cxnLst/>
            <a:rect l="l" t="t" r="r" b="b"/>
            <a:pathLst>
              <a:path w="1339215" h="296545">
                <a:moveTo>
                  <a:pt x="79984" y="0"/>
                </a:moveTo>
                <a:lnTo>
                  <a:pt x="0" y="0"/>
                </a:lnTo>
                <a:lnTo>
                  <a:pt x="0" y="291477"/>
                </a:lnTo>
                <a:lnTo>
                  <a:pt x="79984" y="291477"/>
                </a:lnTo>
                <a:lnTo>
                  <a:pt x="79984" y="190080"/>
                </a:lnTo>
                <a:lnTo>
                  <a:pt x="80852" y="173913"/>
                </a:lnTo>
                <a:lnTo>
                  <a:pt x="110034" y="139067"/>
                </a:lnTo>
                <a:lnTo>
                  <a:pt x="219524" y="138976"/>
                </a:lnTo>
                <a:lnTo>
                  <a:pt x="217769" y="127846"/>
                </a:lnTo>
                <a:lnTo>
                  <a:pt x="214121" y="115637"/>
                </a:lnTo>
                <a:lnTo>
                  <a:pt x="209016" y="105097"/>
                </a:lnTo>
                <a:lnTo>
                  <a:pt x="206690" y="101953"/>
                </a:lnTo>
                <a:lnTo>
                  <a:pt x="85413" y="101953"/>
                </a:lnTo>
                <a:lnTo>
                  <a:pt x="79984" y="0"/>
                </a:lnTo>
                <a:close/>
              </a:path>
              <a:path w="1339215" h="296545">
                <a:moveTo>
                  <a:pt x="219524" y="138976"/>
                </a:moveTo>
                <a:lnTo>
                  <a:pt x="121386" y="138976"/>
                </a:lnTo>
                <a:lnTo>
                  <a:pt x="128193" y="141731"/>
                </a:lnTo>
                <a:lnTo>
                  <a:pt x="133045" y="147231"/>
                </a:lnTo>
                <a:lnTo>
                  <a:pt x="138006" y="156668"/>
                </a:lnTo>
                <a:lnTo>
                  <a:pt x="140194" y="170547"/>
                </a:lnTo>
                <a:lnTo>
                  <a:pt x="140309" y="291477"/>
                </a:lnTo>
                <a:lnTo>
                  <a:pt x="220687" y="291477"/>
                </a:lnTo>
                <a:lnTo>
                  <a:pt x="220659" y="156668"/>
                </a:lnTo>
                <a:lnTo>
                  <a:pt x="219958" y="141725"/>
                </a:lnTo>
                <a:lnTo>
                  <a:pt x="219524" y="138976"/>
                </a:lnTo>
                <a:close/>
              </a:path>
              <a:path w="1339215" h="296545">
                <a:moveTo>
                  <a:pt x="156354" y="75719"/>
                </a:moveTo>
                <a:lnTo>
                  <a:pt x="117240" y="80933"/>
                </a:lnTo>
                <a:lnTo>
                  <a:pt x="85413" y="101953"/>
                </a:lnTo>
                <a:lnTo>
                  <a:pt x="206690" y="101953"/>
                </a:lnTo>
                <a:lnTo>
                  <a:pt x="169907" y="77607"/>
                </a:lnTo>
                <a:lnTo>
                  <a:pt x="156354" y="75719"/>
                </a:lnTo>
                <a:close/>
              </a:path>
              <a:path w="1339215" h="296545">
                <a:moveTo>
                  <a:pt x="381579" y="75601"/>
                </a:moveTo>
                <a:lnTo>
                  <a:pt x="337735" y="80307"/>
                </a:lnTo>
                <a:lnTo>
                  <a:pt x="295015" y="101408"/>
                </a:lnTo>
                <a:lnTo>
                  <a:pt x="270332" y="133637"/>
                </a:lnTo>
                <a:lnTo>
                  <a:pt x="258466" y="182492"/>
                </a:lnTo>
                <a:lnTo>
                  <a:pt x="259019" y="197303"/>
                </a:lnTo>
                <a:lnTo>
                  <a:pt x="272781" y="244703"/>
                </a:lnTo>
                <a:lnTo>
                  <a:pt x="298611" y="275026"/>
                </a:lnTo>
                <a:lnTo>
                  <a:pt x="343209" y="293378"/>
                </a:lnTo>
                <a:lnTo>
                  <a:pt x="369442" y="296094"/>
                </a:lnTo>
                <a:lnTo>
                  <a:pt x="387021" y="295837"/>
                </a:lnTo>
                <a:lnTo>
                  <a:pt x="427903" y="291154"/>
                </a:lnTo>
                <a:lnTo>
                  <a:pt x="468813" y="270221"/>
                </a:lnTo>
                <a:lnTo>
                  <a:pt x="487962" y="248729"/>
                </a:lnTo>
                <a:lnTo>
                  <a:pt x="380466" y="248729"/>
                </a:lnTo>
                <a:lnTo>
                  <a:pt x="367220" y="246725"/>
                </a:lnTo>
                <a:lnTo>
                  <a:pt x="356052" y="240714"/>
                </a:lnTo>
                <a:lnTo>
                  <a:pt x="347150" y="229309"/>
                </a:lnTo>
                <a:lnTo>
                  <a:pt x="342160" y="218233"/>
                </a:lnTo>
                <a:lnTo>
                  <a:pt x="339805" y="206242"/>
                </a:lnTo>
                <a:lnTo>
                  <a:pt x="500138" y="205981"/>
                </a:lnTo>
                <a:lnTo>
                  <a:pt x="500138" y="196837"/>
                </a:lnTo>
                <a:lnTo>
                  <a:pt x="499681" y="182026"/>
                </a:lnTo>
                <a:lnTo>
                  <a:pt x="498307" y="168277"/>
                </a:lnTo>
                <a:lnTo>
                  <a:pt x="498115" y="167208"/>
                </a:lnTo>
                <a:lnTo>
                  <a:pt x="339979" y="167208"/>
                </a:lnTo>
                <a:lnTo>
                  <a:pt x="342604" y="152848"/>
                </a:lnTo>
                <a:lnTo>
                  <a:pt x="347147" y="141860"/>
                </a:lnTo>
                <a:lnTo>
                  <a:pt x="357249" y="131028"/>
                </a:lnTo>
                <a:lnTo>
                  <a:pt x="368181" y="125141"/>
                </a:lnTo>
                <a:lnTo>
                  <a:pt x="483841" y="125026"/>
                </a:lnTo>
                <a:lnTo>
                  <a:pt x="481406" y="120827"/>
                </a:lnTo>
                <a:lnTo>
                  <a:pt x="443343" y="88188"/>
                </a:lnTo>
                <a:lnTo>
                  <a:pt x="394896" y="76240"/>
                </a:lnTo>
                <a:lnTo>
                  <a:pt x="381579" y="75601"/>
                </a:lnTo>
                <a:close/>
              </a:path>
              <a:path w="1339215" h="296545">
                <a:moveTo>
                  <a:pt x="416814" y="229450"/>
                </a:moveTo>
                <a:lnTo>
                  <a:pt x="388327" y="248729"/>
                </a:lnTo>
                <a:lnTo>
                  <a:pt x="487962" y="248729"/>
                </a:lnTo>
                <a:lnTo>
                  <a:pt x="493104" y="241078"/>
                </a:lnTo>
                <a:lnTo>
                  <a:pt x="416814" y="229450"/>
                </a:lnTo>
                <a:close/>
              </a:path>
              <a:path w="1339215" h="296545">
                <a:moveTo>
                  <a:pt x="483841" y="125026"/>
                </a:moveTo>
                <a:lnTo>
                  <a:pt x="385891" y="125026"/>
                </a:lnTo>
                <a:lnTo>
                  <a:pt x="397546" y="127658"/>
                </a:lnTo>
                <a:lnTo>
                  <a:pt x="405367" y="132717"/>
                </a:lnTo>
                <a:lnTo>
                  <a:pt x="412071" y="141887"/>
                </a:lnTo>
                <a:lnTo>
                  <a:pt x="416510" y="153778"/>
                </a:lnTo>
                <a:lnTo>
                  <a:pt x="339979" y="167208"/>
                </a:lnTo>
                <a:lnTo>
                  <a:pt x="498115" y="167208"/>
                </a:lnTo>
                <a:lnTo>
                  <a:pt x="496019" y="155589"/>
                </a:lnTo>
                <a:lnTo>
                  <a:pt x="492815" y="143962"/>
                </a:lnTo>
                <a:lnTo>
                  <a:pt x="488696" y="133394"/>
                </a:lnTo>
                <a:lnTo>
                  <a:pt x="483841" y="125026"/>
                </a:lnTo>
                <a:close/>
              </a:path>
              <a:path w="1339215" h="296545">
                <a:moveTo>
                  <a:pt x="751720" y="123830"/>
                </a:moveTo>
                <a:lnTo>
                  <a:pt x="645706" y="123830"/>
                </a:lnTo>
                <a:lnTo>
                  <a:pt x="662667" y="124923"/>
                </a:lnTo>
                <a:lnTo>
                  <a:pt x="671850" y="128581"/>
                </a:lnTo>
                <a:lnTo>
                  <a:pt x="677138" y="133616"/>
                </a:lnTo>
                <a:lnTo>
                  <a:pt x="679170" y="140576"/>
                </a:lnTo>
                <a:lnTo>
                  <a:pt x="679170" y="150507"/>
                </a:lnTo>
                <a:lnTo>
                  <a:pt x="636156" y="163689"/>
                </a:lnTo>
                <a:lnTo>
                  <a:pt x="593160" y="172841"/>
                </a:lnTo>
                <a:lnTo>
                  <a:pt x="577271" y="176670"/>
                </a:lnTo>
                <a:lnTo>
                  <a:pt x="535682" y="203942"/>
                </a:lnTo>
                <a:lnTo>
                  <a:pt x="527513" y="227383"/>
                </a:lnTo>
                <a:lnTo>
                  <a:pt x="528297" y="243262"/>
                </a:lnTo>
                <a:lnTo>
                  <a:pt x="553499" y="283703"/>
                </a:lnTo>
                <a:lnTo>
                  <a:pt x="589370" y="295583"/>
                </a:lnTo>
                <a:lnTo>
                  <a:pt x="606975" y="295561"/>
                </a:lnTo>
                <a:lnTo>
                  <a:pt x="652263" y="287578"/>
                </a:lnTo>
                <a:lnTo>
                  <a:pt x="683501" y="265818"/>
                </a:lnTo>
                <a:lnTo>
                  <a:pt x="758342" y="265818"/>
                </a:lnTo>
                <a:lnTo>
                  <a:pt x="757999" y="264274"/>
                </a:lnTo>
                <a:lnTo>
                  <a:pt x="757389" y="256489"/>
                </a:lnTo>
                <a:lnTo>
                  <a:pt x="757389" y="251320"/>
                </a:lnTo>
                <a:lnTo>
                  <a:pt x="624658" y="251319"/>
                </a:lnTo>
                <a:lnTo>
                  <a:pt x="618210" y="249300"/>
                </a:lnTo>
                <a:lnTo>
                  <a:pt x="609434" y="241211"/>
                </a:lnTo>
                <a:lnTo>
                  <a:pt x="607250" y="236004"/>
                </a:lnTo>
                <a:lnTo>
                  <a:pt x="607250" y="224078"/>
                </a:lnTo>
                <a:lnTo>
                  <a:pt x="650155" y="200470"/>
                </a:lnTo>
                <a:lnTo>
                  <a:pt x="662615" y="196784"/>
                </a:lnTo>
                <a:lnTo>
                  <a:pt x="672728" y="193527"/>
                </a:lnTo>
                <a:lnTo>
                  <a:pt x="757389" y="193527"/>
                </a:lnTo>
                <a:lnTo>
                  <a:pt x="757389" y="153301"/>
                </a:lnTo>
                <a:lnTo>
                  <a:pt x="756452" y="141177"/>
                </a:lnTo>
                <a:lnTo>
                  <a:pt x="753633" y="128569"/>
                </a:lnTo>
                <a:lnTo>
                  <a:pt x="751720" y="123830"/>
                </a:lnTo>
                <a:close/>
              </a:path>
              <a:path w="1339215" h="296545">
                <a:moveTo>
                  <a:pt x="758342" y="265818"/>
                </a:moveTo>
                <a:lnTo>
                  <a:pt x="683501" y="265818"/>
                </a:lnTo>
                <a:lnTo>
                  <a:pt x="684606" y="271729"/>
                </a:lnTo>
                <a:lnTo>
                  <a:pt x="685520" y="276199"/>
                </a:lnTo>
                <a:lnTo>
                  <a:pt x="687362" y="281901"/>
                </a:lnTo>
                <a:lnTo>
                  <a:pt x="689317" y="286042"/>
                </a:lnTo>
                <a:lnTo>
                  <a:pt x="692340" y="291477"/>
                </a:lnTo>
                <a:lnTo>
                  <a:pt x="767410" y="291477"/>
                </a:lnTo>
                <a:lnTo>
                  <a:pt x="763219" y="282727"/>
                </a:lnTo>
                <a:lnTo>
                  <a:pt x="760501" y="275539"/>
                </a:lnTo>
                <a:lnTo>
                  <a:pt x="758342" y="265818"/>
                </a:lnTo>
                <a:close/>
              </a:path>
              <a:path w="1339215" h="296545">
                <a:moveTo>
                  <a:pt x="757389" y="193527"/>
                </a:moveTo>
                <a:lnTo>
                  <a:pt x="672728" y="193527"/>
                </a:lnTo>
                <a:lnTo>
                  <a:pt x="679020" y="203942"/>
                </a:lnTo>
                <a:lnTo>
                  <a:pt x="679081" y="214731"/>
                </a:lnTo>
                <a:lnTo>
                  <a:pt x="646233" y="249634"/>
                </a:lnTo>
                <a:lnTo>
                  <a:pt x="624662" y="251320"/>
                </a:lnTo>
                <a:lnTo>
                  <a:pt x="757389" y="251320"/>
                </a:lnTo>
                <a:lnTo>
                  <a:pt x="757389" y="193527"/>
                </a:lnTo>
                <a:close/>
              </a:path>
              <a:path w="1339215" h="296545">
                <a:moveTo>
                  <a:pt x="645046" y="75564"/>
                </a:moveTo>
                <a:lnTo>
                  <a:pt x="606011" y="77920"/>
                </a:lnTo>
                <a:lnTo>
                  <a:pt x="569365" y="88453"/>
                </a:lnTo>
                <a:lnTo>
                  <a:pt x="541949" y="115811"/>
                </a:lnTo>
                <a:lnTo>
                  <a:pt x="533614" y="139354"/>
                </a:lnTo>
                <a:lnTo>
                  <a:pt x="609803" y="148729"/>
                </a:lnTo>
                <a:lnTo>
                  <a:pt x="612940" y="139572"/>
                </a:lnTo>
                <a:lnTo>
                  <a:pt x="617067" y="133349"/>
                </a:lnTo>
                <a:lnTo>
                  <a:pt x="622185" y="130035"/>
                </a:lnTo>
                <a:lnTo>
                  <a:pt x="632198" y="125804"/>
                </a:lnTo>
                <a:lnTo>
                  <a:pt x="645706" y="123830"/>
                </a:lnTo>
                <a:lnTo>
                  <a:pt x="751720" y="123830"/>
                </a:lnTo>
                <a:lnTo>
                  <a:pt x="747509" y="113403"/>
                </a:lnTo>
                <a:lnTo>
                  <a:pt x="718751" y="86198"/>
                </a:lnTo>
                <a:lnTo>
                  <a:pt x="670401" y="76494"/>
                </a:lnTo>
                <a:lnTo>
                  <a:pt x="657994" y="75825"/>
                </a:lnTo>
                <a:lnTo>
                  <a:pt x="645046" y="75564"/>
                </a:lnTo>
                <a:close/>
              </a:path>
              <a:path w="1339215" h="296545">
                <a:moveTo>
                  <a:pt x="888263" y="0"/>
                </a:moveTo>
                <a:lnTo>
                  <a:pt x="808088" y="0"/>
                </a:lnTo>
                <a:lnTo>
                  <a:pt x="808088" y="291477"/>
                </a:lnTo>
                <a:lnTo>
                  <a:pt x="888263" y="291477"/>
                </a:lnTo>
                <a:lnTo>
                  <a:pt x="888263" y="0"/>
                </a:lnTo>
                <a:close/>
              </a:path>
              <a:path w="1339215" h="296545">
                <a:moveTo>
                  <a:pt x="1035850" y="139572"/>
                </a:moveTo>
                <a:lnTo>
                  <a:pt x="955675" y="139572"/>
                </a:lnTo>
                <a:lnTo>
                  <a:pt x="955675" y="213842"/>
                </a:lnTo>
                <a:lnTo>
                  <a:pt x="959375" y="255386"/>
                </a:lnTo>
                <a:lnTo>
                  <a:pt x="989109" y="290398"/>
                </a:lnTo>
                <a:lnTo>
                  <a:pt x="1027397" y="296252"/>
                </a:lnTo>
                <a:lnTo>
                  <a:pt x="1039320" y="295913"/>
                </a:lnTo>
                <a:lnTo>
                  <a:pt x="1051650" y="294894"/>
                </a:lnTo>
                <a:lnTo>
                  <a:pt x="1064385" y="293194"/>
                </a:lnTo>
                <a:lnTo>
                  <a:pt x="1077525" y="290812"/>
                </a:lnTo>
                <a:lnTo>
                  <a:pt x="1076976" y="238988"/>
                </a:lnTo>
                <a:lnTo>
                  <a:pt x="1045616" y="238988"/>
                </a:lnTo>
                <a:lnTo>
                  <a:pt x="1041031" y="236740"/>
                </a:lnTo>
                <a:lnTo>
                  <a:pt x="1036701" y="229336"/>
                </a:lnTo>
                <a:lnTo>
                  <a:pt x="1035850" y="223380"/>
                </a:lnTo>
                <a:lnTo>
                  <a:pt x="1035850" y="139572"/>
                </a:lnTo>
                <a:close/>
              </a:path>
              <a:path w="1339215" h="296545">
                <a:moveTo>
                  <a:pt x="1076921" y="233832"/>
                </a:moveTo>
                <a:lnTo>
                  <a:pt x="1066317" y="237274"/>
                </a:lnTo>
                <a:lnTo>
                  <a:pt x="1058062" y="238988"/>
                </a:lnTo>
                <a:lnTo>
                  <a:pt x="1076976" y="238988"/>
                </a:lnTo>
                <a:lnTo>
                  <a:pt x="1076921" y="233832"/>
                </a:lnTo>
                <a:close/>
              </a:path>
              <a:path w="1339215" h="296545">
                <a:moveTo>
                  <a:pt x="1079868" y="80327"/>
                </a:moveTo>
                <a:lnTo>
                  <a:pt x="926198" y="80327"/>
                </a:lnTo>
                <a:lnTo>
                  <a:pt x="926198" y="139572"/>
                </a:lnTo>
                <a:lnTo>
                  <a:pt x="1079868" y="139572"/>
                </a:lnTo>
                <a:lnTo>
                  <a:pt x="1079868" y="80327"/>
                </a:lnTo>
                <a:close/>
              </a:path>
              <a:path w="1339215" h="296545">
                <a:moveTo>
                  <a:pt x="1035850" y="0"/>
                </a:moveTo>
                <a:lnTo>
                  <a:pt x="955675" y="41554"/>
                </a:lnTo>
                <a:lnTo>
                  <a:pt x="955675" y="80327"/>
                </a:lnTo>
                <a:lnTo>
                  <a:pt x="1035850" y="80327"/>
                </a:lnTo>
                <a:lnTo>
                  <a:pt x="1035850" y="0"/>
                </a:lnTo>
                <a:close/>
              </a:path>
              <a:path w="1339215" h="296545">
                <a:moveTo>
                  <a:pt x="1197978" y="0"/>
                </a:moveTo>
                <a:lnTo>
                  <a:pt x="1117993" y="0"/>
                </a:lnTo>
                <a:lnTo>
                  <a:pt x="1117993" y="291477"/>
                </a:lnTo>
                <a:lnTo>
                  <a:pt x="1197978" y="291477"/>
                </a:lnTo>
                <a:lnTo>
                  <a:pt x="1197978" y="190080"/>
                </a:lnTo>
                <a:lnTo>
                  <a:pt x="1198846" y="173913"/>
                </a:lnTo>
                <a:lnTo>
                  <a:pt x="1228028" y="139067"/>
                </a:lnTo>
                <a:lnTo>
                  <a:pt x="1337530" y="138976"/>
                </a:lnTo>
                <a:lnTo>
                  <a:pt x="1335775" y="127846"/>
                </a:lnTo>
                <a:lnTo>
                  <a:pt x="1332128" y="115637"/>
                </a:lnTo>
                <a:lnTo>
                  <a:pt x="1327023" y="105097"/>
                </a:lnTo>
                <a:lnTo>
                  <a:pt x="1324692" y="101947"/>
                </a:lnTo>
                <a:lnTo>
                  <a:pt x="1203413" y="101947"/>
                </a:lnTo>
                <a:lnTo>
                  <a:pt x="1197978" y="0"/>
                </a:lnTo>
                <a:close/>
              </a:path>
              <a:path w="1339215" h="296545">
                <a:moveTo>
                  <a:pt x="1337530" y="138976"/>
                </a:moveTo>
                <a:lnTo>
                  <a:pt x="1239380" y="138976"/>
                </a:lnTo>
                <a:lnTo>
                  <a:pt x="1246187" y="141731"/>
                </a:lnTo>
                <a:lnTo>
                  <a:pt x="1251038" y="147231"/>
                </a:lnTo>
                <a:lnTo>
                  <a:pt x="1256010" y="156666"/>
                </a:lnTo>
                <a:lnTo>
                  <a:pt x="1258200" y="170544"/>
                </a:lnTo>
                <a:lnTo>
                  <a:pt x="1258316" y="291477"/>
                </a:lnTo>
                <a:lnTo>
                  <a:pt x="1338694" y="291477"/>
                </a:lnTo>
                <a:lnTo>
                  <a:pt x="1338665" y="156666"/>
                </a:lnTo>
                <a:lnTo>
                  <a:pt x="1337964" y="141725"/>
                </a:lnTo>
                <a:lnTo>
                  <a:pt x="1337530" y="138976"/>
                </a:lnTo>
                <a:close/>
              </a:path>
              <a:path w="1339215" h="296545">
                <a:moveTo>
                  <a:pt x="1274363" y="75720"/>
                </a:moveTo>
                <a:lnTo>
                  <a:pt x="1235244" y="80930"/>
                </a:lnTo>
                <a:lnTo>
                  <a:pt x="1203413" y="101947"/>
                </a:lnTo>
                <a:lnTo>
                  <a:pt x="1324692" y="101947"/>
                </a:lnTo>
                <a:lnTo>
                  <a:pt x="1287918" y="77609"/>
                </a:lnTo>
                <a:lnTo>
                  <a:pt x="1274363" y="75720"/>
                </a:lnTo>
                <a:close/>
              </a:path>
            </a:pathLst>
          </a:custGeom>
          <a:solidFill>
            <a:srgbClr val="FFB93D"/>
          </a:solidFill>
        </p:spPr>
        <p:txBody>
          <a:bodyPr wrap="square" lIns="0" tIns="0" rIns="0" bIns="0" rtlCol="0"/>
          <a:lstStyle/>
          <a:p>
            <a:endParaRPr/>
          </a:p>
        </p:txBody>
      </p:sp>
      <p:sp>
        <p:nvSpPr>
          <p:cNvPr id="37" name="object 37"/>
          <p:cNvSpPr/>
          <p:nvPr/>
        </p:nvSpPr>
        <p:spPr>
          <a:xfrm>
            <a:off x="7956265" y="6133001"/>
            <a:ext cx="1469390" cy="296545"/>
          </a:xfrm>
          <a:custGeom>
            <a:avLst/>
            <a:gdLst/>
            <a:ahLst/>
            <a:cxnLst/>
            <a:rect l="l" t="t" r="r" b="b"/>
            <a:pathLst>
              <a:path w="1469390" h="296545">
                <a:moveTo>
                  <a:pt x="74676" y="80327"/>
                </a:moveTo>
                <a:lnTo>
                  <a:pt x="0" y="80327"/>
                </a:lnTo>
                <a:lnTo>
                  <a:pt x="0" y="291477"/>
                </a:lnTo>
                <a:lnTo>
                  <a:pt x="80175" y="291477"/>
                </a:lnTo>
                <a:lnTo>
                  <a:pt x="80262" y="182524"/>
                </a:lnTo>
                <a:lnTo>
                  <a:pt x="81297" y="168317"/>
                </a:lnTo>
                <a:lnTo>
                  <a:pt x="84664" y="156337"/>
                </a:lnTo>
                <a:lnTo>
                  <a:pt x="95790" y="144095"/>
                </a:lnTo>
                <a:lnTo>
                  <a:pt x="105970" y="139143"/>
                </a:lnTo>
                <a:lnTo>
                  <a:pt x="117386" y="138582"/>
                </a:lnTo>
                <a:lnTo>
                  <a:pt x="352740" y="138582"/>
                </a:lnTo>
                <a:lnTo>
                  <a:pt x="351324" y="129135"/>
                </a:lnTo>
                <a:lnTo>
                  <a:pt x="347824" y="116807"/>
                </a:lnTo>
                <a:lnTo>
                  <a:pt x="345209" y="111130"/>
                </a:lnTo>
                <a:lnTo>
                  <a:pt x="210292" y="111130"/>
                </a:lnTo>
                <a:lnTo>
                  <a:pt x="207519" y="106751"/>
                </a:lnTo>
                <a:lnTo>
                  <a:pt x="78489" y="106751"/>
                </a:lnTo>
                <a:lnTo>
                  <a:pt x="74676" y="80327"/>
                </a:lnTo>
                <a:close/>
              </a:path>
              <a:path w="1469390" h="296545">
                <a:moveTo>
                  <a:pt x="352740" y="138582"/>
                </a:moveTo>
                <a:lnTo>
                  <a:pt x="117386" y="138582"/>
                </a:lnTo>
                <a:lnTo>
                  <a:pt x="122313" y="140207"/>
                </a:lnTo>
                <a:lnTo>
                  <a:pt x="130733" y="146710"/>
                </a:lnTo>
                <a:lnTo>
                  <a:pt x="133680" y="150977"/>
                </a:lnTo>
                <a:lnTo>
                  <a:pt x="136448" y="159588"/>
                </a:lnTo>
                <a:lnTo>
                  <a:pt x="136969" y="165887"/>
                </a:lnTo>
                <a:lnTo>
                  <a:pt x="136969" y="291477"/>
                </a:lnTo>
                <a:lnTo>
                  <a:pt x="217157" y="291477"/>
                </a:lnTo>
                <a:lnTo>
                  <a:pt x="217157" y="182524"/>
                </a:lnTo>
                <a:lnTo>
                  <a:pt x="218337" y="167313"/>
                </a:lnTo>
                <a:lnTo>
                  <a:pt x="221876" y="155530"/>
                </a:lnTo>
                <a:lnTo>
                  <a:pt x="232833" y="143944"/>
                </a:lnTo>
                <a:lnTo>
                  <a:pt x="243313" y="139390"/>
                </a:lnTo>
                <a:lnTo>
                  <a:pt x="352861" y="139390"/>
                </a:lnTo>
                <a:lnTo>
                  <a:pt x="352740" y="138582"/>
                </a:lnTo>
                <a:close/>
              </a:path>
              <a:path w="1469390" h="296545">
                <a:moveTo>
                  <a:pt x="352861" y="139390"/>
                </a:moveTo>
                <a:lnTo>
                  <a:pt x="243313" y="139390"/>
                </a:lnTo>
                <a:lnTo>
                  <a:pt x="257839" y="141361"/>
                </a:lnTo>
                <a:lnTo>
                  <a:pt x="267159" y="148244"/>
                </a:lnTo>
                <a:lnTo>
                  <a:pt x="272122" y="154558"/>
                </a:lnTo>
                <a:lnTo>
                  <a:pt x="273951" y="161645"/>
                </a:lnTo>
                <a:lnTo>
                  <a:pt x="273951" y="291477"/>
                </a:lnTo>
                <a:lnTo>
                  <a:pt x="354126" y="291477"/>
                </a:lnTo>
                <a:lnTo>
                  <a:pt x="354014" y="156337"/>
                </a:lnTo>
                <a:lnTo>
                  <a:pt x="353426" y="143154"/>
                </a:lnTo>
                <a:lnTo>
                  <a:pt x="352861" y="139390"/>
                </a:lnTo>
                <a:close/>
              </a:path>
              <a:path w="1469390" h="296545">
                <a:moveTo>
                  <a:pt x="290941" y="75861"/>
                </a:moveTo>
                <a:lnTo>
                  <a:pt x="250786" y="80460"/>
                </a:lnTo>
                <a:lnTo>
                  <a:pt x="210292" y="111130"/>
                </a:lnTo>
                <a:lnTo>
                  <a:pt x="345209" y="111130"/>
                </a:lnTo>
                <a:lnTo>
                  <a:pt x="316179" y="82183"/>
                </a:lnTo>
                <a:lnTo>
                  <a:pt x="290941" y="75861"/>
                </a:lnTo>
                <a:close/>
              </a:path>
              <a:path w="1469390" h="296545">
                <a:moveTo>
                  <a:pt x="158181" y="76123"/>
                </a:moveTo>
                <a:lnTo>
                  <a:pt x="116552" y="79995"/>
                </a:lnTo>
                <a:lnTo>
                  <a:pt x="78489" y="106751"/>
                </a:lnTo>
                <a:lnTo>
                  <a:pt x="207519" y="106751"/>
                </a:lnTo>
                <a:lnTo>
                  <a:pt x="169836" y="78397"/>
                </a:lnTo>
                <a:lnTo>
                  <a:pt x="158181" y="76123"/>
                </a:lnTo>
                <a:close/>
              </a:path>
              <a:path w="1469390" h="296545">
                <a:moveTo>
                  <a:pt x="515018" y="75601"/>
                </a:moveTo>
                <a:lnTo>
                  <a:pt x="471165" y="80307"/>
                </a:lnTo>
                <a:lnTo>
                  <a:pt x="428451" y="101408"/>
                </a:lnTo>
                <a:lnTo>
                  <a:pt x="403771" y="133638"/>
                </a:lnTo>
                <a:lnTo>
                  <a:pt x="391905" y="182493"/>
                </a:lnTo>
                <a:lnTo>
                  <a:pt x="392457" y="197303"/>
                </a:lnTo>
                <a:lnTo>
                  <a:pt x="406220" y="244704"/>
                </a:lnTo>
                <a:lnTo>
                  <a:pt x="432042" y="275027"/>
                </a:lnTo>
                <a:lnTo>
                  <a:pt x="476641" y="293377"/>
                </a:lnTo>
                <a:lnTo>
                  <a:pt x="502875" y="296094"/>
                </a:lnTo>
                <a:lnTo>
                  <a:pt x="520455" y="295837"/>
                </a:lnTo>
                <a:lnTo>
                  <a:pt x="561339" y="291155"/>
                </a:lnTo>
                <a:lnTo>
                  <a:pt x="602250" y="270223"/>
                </a:lnTo>
                <a:lnTo>
                  <a:pt x="621401" y="248729"/>
                </a:lnTo>
                <a:lnTo>
                  <a:pt x="513892" y="248729"/>
                </a:lnTo>
                <a:lnTo>
                  <a:pt x="500656" y="246725"/>
                </a:lnTo>
                <a:lnTo>
                  <a:pt x="489485" y="240714"/>
                </a:lnTo>
                <a:lnTo>
                  <a:pt x="480586" y="229309"/>
                </a:lnTo>
                <a:lnTo>
                  <a:pt x="475599" y="218231"/>
                </a:lnTo>
                <a:lnTo>
                  <a:pt x="473243" y="206240"/>
                </a:lnTo>
                <a:lnTo>
                  <a:pt x="633577" y="205981"/>
                </a:lnTo>
                <a:lnTo>
                  <a:pt x="633577" y="196837"/>
                </a:lnTo>
                <a:lnTo>
                  <a:pt x="633119" y="182026"/>
                </a:lnTo>
                <a:lnTo>
                  <a:pt x="631746" y="168277"/>
                </a:lnTo>
                <a:lnTo>
                  <a:pt x="631553" y="167208"/>
                </a:lnTo>
                <a:lnTo>
                  <a:pt x="473417" y="167208"/>
                </a:lnTo>
                <a:lnTo>
                  <a:pt x="476043" y="152848"/>
                </a:lnTo>
                <a:lnTo>
                  <a:pt x="480586" y="141860"/>
                </a:lnTo>
                <a:lnTo>
                  <a:pt x="490690" y="131026"/>
                </a:lnTo>
                <a:lnTo>
                  <a:pt x="501623" y="125139"/>
                </a:lnTo>
                <a:lnTo>
                  <a:pt x="617280" y="125025"/>
                </a:lnTo>
                <a:lnTo>
                  <a:pt x="614845" y="120827"/>
                </a:lnTo>
                <a:lnTo>
                  <a:pt x="576779" y="88189"/>
                </a:lnTo>
                <a:lnTo>
                  <a:pt x="528333" y="76241"/>
                </a:lnTo>
                <a:lnTo>
                  <a:pt x="515018" y="75601"/>
                </a:lnTo>
                <a:close/>
              </a:path>
              <a:path w="1469390" h="296545">
                <a:moveTo>
                  <a:pt x="550252" y="229450"/>
                </a:moveTo>
                <a:lnTo>
                  <a:pt x="521754" y="248729"/>
                </a:lnTo>
                <a:lnTo>
                  <a:pt x="621401" y="248729"/>
                </a:lnTo>
                <a:lnTo>
                  <a:pt x="626541" y="241081"/>
                </a:lnTo>
                <a:lnTo>
                  <a:pt x="550252" y="229450"/>
                </a:lnTo>
                <a:close/>
              </a:path>
              <a:path w="1469390" h="296545">
                <a:moveTo>
                  <a:pt x="617280" y="125025"/>
                </a:moveTo>
                <a:lnTo>
                  <a:pt x="519332" y="125025"/>
                </a:lnTo>
                <a:lnTo>
                  <a:pt x="530986" y="127659"/>
                </a:lnTo>
                <a:lnTo>
                  <a:pt x="538808" y="132719"/>
                </a:lnTo>
                <a:lnTo>
                  <a:pt x="545505" y="141888"/>
                </a:lnTo>
                <a:lnTo>
                  <a:pt x="549947" y="153780"/>
                </a:lnTo>
                <a:lnTo>
                  <a:pt x="473417" y="167208"/>
                </a:lnTo>
                <a:lnTo>
                  <a:pt x="631553" y="167208"/>
                </a:lnTo>
                <a:lnTo>
                  <a:pt x="629458" y="155589"/>
                </a:lnTo>
                <a:lnTo>
                  <a:pt x="626254" y="143962"/>
                </a:lnTo>
                <a:lnTo>
                  <a:pt x="622135" y="133394"/>
                </a:lnTo>
                <a:lnTo>
                  <a:pt x="617280" y="125025"/>
                </a:lnTo>
                <a:close/>
              </a:path>
              <a:path w="1469390" h="296545">
                <a:moveTo>
                  <a:pt x="744804" y="80327"/>
                </a:moveTo>
                <a:lnTo>
                  <a:pt x="670331" y="80327"/>
                </a:lnTo>
                <a:lnTo>
                  <a:pt x="670331" y="291477"/>
                </a:lnTo>
                <a:lnTo>
                  <a:pt x="750316" y="291477"/>
                </a:lnTo>
                <a:lnTo>
                  <a:pt x="750316" y="190080"/>
                </a:lnTo>
                <a:lnTo>
                  <a:pt x="751183" y="173912"/>
                </a:lnTo>
                <a:lnTo>
                  <a:pt x="780359" y="139067"/>
                </a:lnTo>
                <a:lnTo>
                  <a:pt x="889866" y="138976"/>
                </a:lnTo>
                <a:lnTo>
                  <a:pt x="888109" y="127777"/>
                </a:lnTo>
                <a:lnTo>
                  <a:pt x="884473" y="115559"/>
                </a:lnTo>
                <a:lnTo>
                  <a:pt x="882959" y="112428"/>
                </a:lnTo>
                <a:lnTo>
                  <a:pt x="746651" y="112428"/>
                </a:lnTo>
                <a:lnTo>
                  <a:pt x="744804" y="80327"/>
                </a:lnTo>
                <a:close/>
              </a:path>
              <a:path w="1469390" h="296545">
                <a:moveTo>
                  <a:pt x="889866" y="138976"/>
                </a:moveTo>
                <a:lnTo>
                  <a:pt x="791705" y="138976"/>
                </a:lnTo>
                <a:lnTo>
                  <a:pt x="798525" y="141731"/>
                </a:lnTo>
                <a:lnTo>
                  <a:pt x="803376" y="147231"/>
                </a:lnTo>
                <a:lnTo>
                  <a:pt x="808337" y="156668"/>
                </a:lnTo>
                <a:lnTo>
                  <a:pt x="810525" y="170547"/>
                </a:lnTo>
                <a:lnTo>
                  <a:pt x="810641" y="291477"/>
                </a:lnTo>
                <a:lnTo>
                  <a:pt x="891019" y="291477"/>
                </a:lnTo>
                <a:lnTo>
                  <a:pt x="890990" y="156668"/>
                </a:lnTo>
                <a:lnTo>
                  <a:pt x="890291" y="141683"/>
                </a:lnTo>
                <a:lnTo>
                  <a:pt x="889866" y="138976"/>
                </a:lnTo>
                <a:close/>
              </a:path>
              <a:path w="1469390" h="296545">
                <a:moveTo>
                  <a:pt x="826799" y="75754"/>
                </a:moveTo>
                <a:lnTo>
                  <a:pt x="786699" y="81015"/>
                </a:lnTo>
                <a:lnTo>
                  <a:pt x="754774" y="103372"/>
                </a:lnTo>
                <a:lnTo>
                  <a:pt x="746651" y="112428"/>
                </a:lnTo>
                <a:lnTo>
                  <a:pt x="882959" y="112428"/>
                </a:lnTo>
                <a:lnTo>
                  <a:pt x="852546" y="81713"/>
                </a:lnTo>
                <a:lnTo>
                  <a:pt x="826799" y="75754"/>
                </a:lnTo>
                <a:close/>
              </a:path>
              <a:path w="1469390" h="296545">
                <a:moveTo>
                  <a:pt x="1035265" y="139572"/>
                </a:moveTo>
                <a:lnTo>
                  <a:pt x="955078" y="139572"/>
                </a:lnTo>
                <a:lnTo>
                  <a:pt x="955078" y="213842"/>
                </a:lnTo>
                <a:lnTo>
                  <a:pt x="958778" y="255386"/>
                </a:lnTo>
                <a:lnTo>
                  <a:pt x="988521" y="290399"/>
                </a:lnTo>
                <a:lnTo>
                  <a:pt x="1026806" y="296252"/>
                </a:lnTo>
                <a:lnTo>
                  <a:pt x="1038729" y="295913"/>
                </a:lnTo>
                <a:lnTo>
                  <a:pt x="1051057" y="294894"/>
                </a:lnTo>
                <a:lnTo>
                  <a:pt x="1063790" y="293194"/>
                </a:lnTo>
                <a:lnTo>
                  <a:pt x="1076932" y="290814"/>
                </a:lnTo>
                <a:lnTo>
                  <a:pt x="1076391" y="238988"/>
                </a:lnTo>
                <a:lnTo>
                  <a:pt x="1045019" y="238988"/>
                </a:lnTo>
                <a:lnTo>
                  <a:pt x="1040434" y="236740"/>
                </a:lnTo>
                <a:lnTo>
                  <a:pt x="1036116" y="229336"/>
                </a:lnTo>
                <a:lnTo>
                  <a:pt x="1035265" y="223380"/>
                </a:lnTo>
                <a:lnTo>
                  <a:pt x="1035265" y="139572"/>
                </a:lnTo>
                <a:close/>
              </a:path>
              <a:path w="1469390" h="296545">
                <a:moveTo>
                  <a:pt x="1076337" y="233832"/>
                </a:moveTo>
                <a:lnTo>
                  <a:pt x="1065720" y="237274"/>
                </a:lnTo>
                <a:lnTo>
                  <a:pt x="1057465" y="238988"/>
                </a:lnTo>
                <a:lnTo>
                  <a:pt x="1076391" y="238988"/>
                </a:lnTo>
                <a:lnTo>
                  <a:pt x="1076337" y="233832"/>
                </a:lnTo>
                <a:close/>
              </a:path>
              <a:path w="1469390" h="296545">
                <a:moveTo>
                  <a:pt x="1079284" y="80327"/>
                </a:moveTo>
                <a:lnTo>
                  <a:pt x="925601" y="80327"/>
                </a:lnTo>
                <a:lnTo>
                  <a:pt x="925601" y="139572"/>
                </a:lnTo>
                <a:lnTo>
                  <a:pt x="1079284" y="139572"/>
                </a:lnTo>
                <a:lnTo>
                  <a:pt x="1079284" y="80327"/>
                </a:lnTo>
                <a:close/>
              </a:path>
              <a:path w="1469390" h="296545">
                <a:moveTo>
                  <a:pt x="1035265" y="0"/>
                </a:moveTo>
                <a:lnTo>
                  <a:pt x="955078" y="41554"/>
                </a:lnTo>
                <a:lnTo>
                  <a:pt x="955078" y="80327"/>
                </a:lnTo>
                <a:lnTo>
                  <a:pt x="1035265" y="80327"/>
                </a:lnTo>
                <a:lnTo>
                  <a:pt x="1035265" y="0"/>
                </a:lnTo>
                <a:close/>
              </a:path>
              <a:path w="1469390" h="296545">
                <a:moveTo>
                  <a:pt x="1332242" y="123830"/>
                </a:moveTo>
                <a:lnTo>
                  <a:pt x="1226223" y="123830"/>
                </a:lnTo>
                <a:lnTo>
                  <a:pt x="1243184" y="124923"/>
                </a:lnTo>
                <a:lnTo>
                  <a:pt x="1252365" y="128580"/>
                </a:lnTo>
                <a:lnTo>
                  <a:pt x="1257655" y="133616"/>
                </a:lnTo>
                <a:lnTo>
                  <a:pt x="1259687" y="140576"/>
                </a:lnTo>
                <a:lnTo>
                  <a:pt x="1259687" y="150507"/>
                </a:lnTo>
                <a:lnTo>
                  <a:pt x="1216673" y="163689"/>
                </a:lnTo>
                <a:lnTo>
                  <a:pt x="1173677" y="172841"/>
                </a:lnTo>
                <a:lnTo>
                  <a:pt x="1157793" y="176670"/>
                </a:lnTo>
                <a:lnTo>
                  <a:pt x="1116199" y="203942"/>
                </a:lnTo>
                <a:lnTo>
                  <a:pt x="1108030" y="227383"/>
                </a:lnTo>
                <a:lnTo>
                  <a:pt x="1108814" y="243262"/>
                </a:lnTo>
                <a:lnTo>
                  <a:pt x="1134017" y="283703"/>
                </a:lnTo>
                <a:lnTo>
                  <a:pt x="1169891" y="295583"/>
                </a:lnTo>
                <a:lnTo>
                  <a:pt x="1187496" y="295561"/>
                </a:lnTo>
                <a:lnTo>
                  <a:pt x="1232783" y="287577"/>
                </a:lnTo>
                <a:lnTo>
                  <a:pt x="1264021" y="265815"/>
                </a:lnTo>
                <a:lnTo>
                  <a:pt x="1338869" y="265815"/>
                </a:lnTo>
                <a:lnTo>
                  <a:pt x="1338529" y="264274"/>
                </a:lnTo>
                <a:lnTo>
                  <a:pt x="1337906" y="256489"/>
                </a:lnTo>
                <a:lnTo>
                  <a:pt x="1337906" y="251320"/>
                </a:lnTo>
                <a:lnTo>
                  <a:pt x="1205175" y="251319"/>
                </a:lnTo>
                <a:lnTo>
                  <a:pt x="1198727" y="249300"/>
                </a:lnTo>
                <a:lnTo>
                  <a:pt x="1189951" y="241211"/>
                </a:lnTo>
                <a:lnTo>
                  <a:pt x="1187767" y="236004"/>
                </a:lnTo>
                <a:lnTo>
                  <a:pt x="1187767" y="224078"/>
                </a:lnTo>
                <a:lnTo>
                  <a:pt x="1230674" y="200470"/>
                </a:lnTo>
                <a:lnTo>
                  <a:pt x="1243137" y="196784"/>
                </a:lnTo>
                <a:lnTo>
                  <a:pt x="1253250" y="193527"/>
                </a:lnTo>
                <a:lnTo>
                  <a:pt x="1337906" y="193527"/>
                </a:lnTo>
                <a:lnTo>
                  <a:pt x="1337906" y="153301"/>
                </a:lnTo>
                <a:lnTo>
                  <a:pt x="1336969" y="141176"/>
                </a:lnTo>
                <a:lnTo>
                  <a:pt x="1334157" y="128569"/>
                </a:lnTo>
                <a:lnTo>
                  <a:pt x="1332242" y="123830"/>
                </a:lnTo>
                <a:close/>
              </a:path>
              <a:path w="1469390" h="296545">
                <a:moveTo>
                  <a:pt x="1338869" y="265815"/>
                </a:moveTo>
                <a:lnTo>
                  <a:pt x="1264021" y="265815"/>
                </a:lnTo>
                <a:lnTo>
                  <a:pt x="1265123" y="271729"/>
                </a:lnTo>
                <a:lnTo>
                  <a:pt x="1266037" y="276199"/>
                </a:lnTo>
                <a:lnTo>
                  <a:pt x="1267879" y="281901"/>
                </a:lnTo>
                <a:lnTo>
                  <a:pt x="1269834" y="286042"/>
                </a:lnTo>
                <a:lnTo>
                  <a:pt x="1272857" y="291477"/>
                </a:lnTo>
                <a:lnTo>
                  <a:pt x="1347927" y="291477"/>
                </a:lnTo>
                <a:lnTo>
                  <a:pt x="1343736" y="282727"/>
                </a:lnTo>
                <a:lnTo>
                  <a:pt x="1341018" y="275539"/>
                </a:lnTo>
                <a:lnTo>
                  <a:pt x="1338869" y="265815"/>
                </a:lnTo>
                <a:close/>
              </a:path>
              <a:path w="1469390" h="296545">
                <a:moveTo>
                  <a:pt x="1337906" y="193527"/>
                </a:moveTo>
                <a:lnTo>
                  <a:pt x="1253250" y="193527"/>
                </a:lnTo>
                <a:lnTo>
                  <a:pt x="1259537" y="203942"/>
                </a:lnTo>
                <a:lnTo>
                  <a:pt x="1259598" y="214731"/>
                </a:lnTo>
                <a:lnTo>
                  <a:pt x="1226754" y="249634"/>
                </a:lnTo>
                <a:lnTo>
                  <a:pt x="1205179" y="251320"/>
                </a:lnTo>
                <a:lnTo>
                  <a:pt x="1337906" y="251320"/>
                </a:lnTo>
                <a:lnTo>
                  <a:pt x="1337906" y="193527"/>
                </a:lnTo>
                <a:close/>
              </a:path>
              <a:path w="1469390" h="296545">
                <a:moveTo>
                  <a:pt x="1225563" y="75564"/>
                </a:moveTo>
                <a:lnTo>
                  <a:pt x="1186530" y="77920"/>
                </a:lnTo>
                <a:lnTo>
                  <a:pt x="1149882" y="88452"/>
                </a:lnTo>
                <a:lnTo>
                  <a:pt x="1122466" y="115810"/>
                </a:lnTo>
                <a:lnTo>
                  <a:pt x="1114131" y="139354"/>
                </a:lnTo>
                <a:lnTo>
                  <a:pt x="1190320" y="148729"/>
                </a:lnTo>
                <a:lnTo>
                  <a:pt x="1193457" y="139572"/>
                </a:lnTo>
                <a:lnTo>
                  <a:pt x="1197584" y="133349"/>
                </a:lnTo>
                <a:lnTo>
                  <a:pt x="1202702" y="130035"/>
                </a:lnTo>
                <a:lnTo>
                  <a:pt x="1212715" y="125804"/>
                </a:lnTo>
                <a:lnTo>
                  <a:pt x="1226223" y="123830"/>
                </a:lnTo>
                <a:lnTo>
                  <a:pt x="1332242" y="123830"/>
                </a:lnTo>
                <a:lnTo>
                  <a:pt x="1328028" y="113403"/>
                </a:lnTo>
                <a:lnTo>
                  <a:pt x="1299268" y="86198"/>
                </a:lnTo>
                <a:lnTo>
                  <a:pt x="1250919" y="76494"/>
                </a:lnTo>
                <a:lnTo>
                  <a:pt x="1238512" y="75825"/>
                </a:lnTo>
                <a:lnTo>
                  <a:pt x="1225563" y="75564"/>
                </a:lnTo>
                <a:close/>
              </a:path>
              <a:path w="1469390" h="296545">
                <a:moveTo>
                  <a:pt x="1468780" y="0"/>
                </a:moveTo>
                <a:lnTo>
                  <a:pt x="1388605" y="0"/>
                </a:lnTo>
                <a:lnTo>
                  <a:pt x="1388605" y="291477"/>
                </a:lnTo>
                <a:lnTo>
                  <a:pt x="1468780" y="291477"/>
                </a:lnTo>
                <a:lnTo>
                  <a:pt x="1468780" y="0"/>
                </a:lnTo>
                <a:close/>
              </a:path>
            </a:pathLst>
          </a:custGeom>
          <a:solidFill>
            <a:srgbClr val="FFB93D"/>
          </a:solidFill>
        </p:spPr>
        <p:txBody>
          <a:bodyPr wrap="square" lIns="0" tIns="0" rIns="0" bIns="0" rtlCol="0"/>
          <a:lstStyle/>
          <a:p>
            <a:endParaRPr/>
          </a:p>
        </p:txBody>
      </p:sp>
      <p:sp>
        <p:nvSpPr>
          <p:cNvPr id="39" name="object 39"/>
          <p:cNvSpPr txBox="1"/>
          <p:nvPr/>
        </p:nvSpPr>
        <p:spPr>
          <a:xfrm>
            <a:off x="10297159" y="8588191"/>
            <a:ext cx="3308985" cy="25400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Arial Rounded MT Bold"/>
                <a:cs typeface="Arial Rounded MT Bold"/>
              </a:rPr>
              <a:t>NJM</a:t>
            </a:r>
            <a:r>
              <a:rPr sz="1800" b="1" spc="-75" dirty="0">
                <a:solidFill>
                  <a:srgbClr val="FFFFFF"/>
                </a:solidFill>
                <a:latin typeface="Arial Rounded MT Bold"/>
                <a:cs typeface="Arial Rounded MT Bold"/>
              </a:rPr>
              <a:t>S</a:t>
            </a:r>
            <a:r>
              <a:rPr sz="1800" b="1" spc="-5" dirty="0">
                <a:solidFill>
                  <a:srgbClr val="FFFFFF"/>
                </a:solidFill>
                <a:latin typeface="Arial Rounded MT Bold"/>
                <a:cs typeface="Arial Rounded MT Bold"/>
              </a:rPr>
              <a:t>.</a:t>
            </a:r>
            <a:r>
              <a:rPr sz="1800" b="1" spc="-50" dirty="0">
                <a:solidFill>
                  <a:srgbClr val="FFFFFF"/>
                </a:solidFill>
                <a:latin typeface="Arial Rounded MT Bold"/>
                <a:cs typeface="Arial Rounded MT Bold"/>
              </a:rPr>
              <a:t>R</a:t>
            </a:r>
            <a:r>
              <a:rPr sz="1800" b="1" dirty="0">
                <a:solidFill>
                  <a:srgbClr val="FFFFFF"/>
                </a:solidFill>
                <a:latin typeface="Arial Rounded MT Bold"/>
                <a:cs typeface="Arial Rounded MT Bold"/>
              </a:rPr>
              <a:t>ut</a:t>
            </a:r>
            <a:r>
              <a:rPr sz="1800" b="1" spc="-45" dirty="0">
                <a:solidFill>
                  <a:srgbClr val="FFFFFF"/>
                </a:solidFill>
                <a:latin typeface="Arial Rounded MT Bold"/>
                <a:cs typeface="Arial Rounded MT Bold"/>
              </a:rPr>
              <a:t>g</a:t>
            </a:r>
            <a:r>
              <a:rPr sz="1800" b="1" spc="-10" dirty="0">
                <a:solidFill>
                  <a:srgbClr val="FFFFFF"/>
                </a:solidFill>
                <a:latin typeface="Arial Rounded MT Bold"/>
                <a:cs typeface="Arial Rounded MT Bold"/>
              </a:rPr>
              <a:t>e</a:t>
            </a:r>
            <a:r>
              <a:rPr sz="1800" b="1" spc="-50" dirty="0">
                <a:solidFill>
                  <a:srgbClr val="FFFFFF"/>
                </a:solidFill>
                <a:latin typeface="Arial Rounded MT Bold"/>
                <a:cs typeface="Arial Rounded MT Bold"/>
              </a:rPr>
              <a:t>r</a:t>
            </a:r>
            <a:r>
              <a:rPr sz="1800" b="1" spc="-90" dirty="0">
                <a:solidFill>
                  <a:srgbClr val="FFFFFF"/>
                </a:solidFill>
                <a:latin typeface="Arial Rounded MT Bold"/>
                <a:cs typeface="Arial Rounded MT Bold"/>
              </a:rPr>
              <a:t>s</a:t>
            </a:r>
            <a:r>
              <a:rPr sz="1800" b="1" spc="-5" dirty="0">
                <a:solidFill>
                  <a:srgbClr val="FFFFFF"/>
                </a:solidFill>
                <a:latin typeface="Arial Rounded MT Bold"/>
                <a:cs typeface="Arial Rounded MT Bold"/>
              </a:rPr>
              <a:t>.edu/Ps</a:t>
            </a:r>
            <a:r>
              <a:rPr sz="1800" b="1" spc="-30" dirty="0">
                <a:solidFill>
                  <a:srgbClr val="FFFFFF"/>
                </a:solidFill>
                <a:latin typeface="Arial Rounded MT Bold"/>
                <a:cs typeface="Arial Rounded MT Bold"/>
              </a:rPr>
              <a:t>y</a:t>
            </a:r>
            <a:r>
              <a:rPr sz="1800" b="1" spc="-50" dirty="0">
                <a:solidFill>
                  <a:srgbClr val="FFFFFF"/>
                </a:solidFill>
                <a:latin typeface="Arial Rounded MT Bold"/>
                <a:cs typeface="Arial Rounded MT Bold"/>
              </a:rPr>
              <a:t>c</a:t>
            </a:r>
            <a:r>
              <a:rPr sz="1800" b="1" spc="-5" dirty="0">
                <a:solidFill>
                  <a:srgbClr val="FFFFFF"/>
                </a:solidFill>
                <a:latin typeface="Arial Rounded MT Bold"/>
                <a:cs typeface="Arial Rounded MT Bold"/>
              </a:rPr>
              <a:t>hi</a:t>
            </a:r>
            <a:r>
              <a:rPr sz="1800" b="1" spc="-50" dirty="0">
                <a:solidFill>
                  <a:srgbClr val="FFFFFF"/>
                </a:solidFill>
                <a:latin typeface="Arial Rounded MT Bold"/>
                <a:cs typeface="Arial Rounded MT Bold"/>
              </a:rPr>
              <a:t>a</a:t>
            </a:r>
            <a:r>
              <a:rPr sz="1800" b="1" dirty="0">
                <a:solidFill>
                  <a:srgbClr val="FFFFFF"/>
                </a:solidFill>
                <a:latin typeface="Arial Rounded MT Bold"/>
                <a:cs typeface="Arial Rounded MT Bold"/>
              </a:rPr>
              <a:t>try</a:t>
            </a:r>
            <a:endParaRPr sz="1800">
              <a:latin typeface="Arial Rounded MT Bold"/>
              <a:cs typeface="Arial Rounded MT Bold"/>
            </a:endParaRPr>
          </a:p>
        </p:txBody>
      </p:sp>
      <p:sp>
        <p:nvSpPr>
          <p:cNvPr id="40" name="object 40"/>
          <p:cNvSpPr/>
          <p:nvPr/>
        </p:nvSpPr>
        <p:spPr>
          <a:xfrm>
            <a:off x="11025878" y="8173902"/>
            <a:ext cx="109220" cy="155575"/>
          </a:xfrm>
          <a:custGeom>
            <a:avLst/>
            <a:gdLst/>
            <a:ahLst/>
            <a:cxnLst/>
            <a:rect l="l" t="t" r="r" b="b"/>
            <a:pathLst>
              <a:path w="109220" h="155575">
                <a:moveTo>
                  <a:pt x="18703" y="0"/>
                </a:moveTo>
                <a:lnTo>
                  <a:pt x="6701" y="431"/>
                </a:lnTo>
                <a:lnTo>
                  <a:pt x="796" y="431"/>
                </a:lnTo>
                <a:lnTo>
                  <a:pt x="36" y="12290"/>
                </a:lnTo>
                <a:lnTo>
                  <a:pt x="0" y="15705"/>
                </a:lnTo>
                <a:lnTo>
                  <a:pt x="349" y="29830"/>
                </a:lnTo>
                <a:lnTo>
                  <a:pt x="591" y="41696"/>
                </a:lnTo>
                <a:lnTo>
                  <a:pt x="803" y="54706"/>
                </a:lnTo>
                <a:lnTo>
                  <a:pt x="924" y="63686"/>
                </a:lnTo>
                <a:lnTo>
                  <a:pt x="1122" y="130901"/>
                </a:lnTo>
                <a:lnTo>
                  <a:pt x="999" y="153657"/>
                </a:lnTo>
                <a:lnTo>
                  <a:pt x="2218" y="155194"/>
                </a:lnTo>
                <a:lnTo>
                  <a:pt x="4453" y="154749"/>
                </a:lnTo>
                <a:lnTo>
                  <a:pt x="13000" y="154749"/>
                </a:lnTo>
                <a:lnTo>
                  <a:pt x="13977" y="146266"/>
                </a:lnTo>
                <a:lnTo>
                  <a:pt x="13590" y="133658"/>
                </a:lnTo>
                <a:lnTo>
                  <a:pt x="13264" y="121019"/>
                </a:lnTo>
                <a:lnTo>
                  <a:pt x="13037" y="109488"/>
                </a:lnTo>
                <a:lnTo>
                  <a:pt x="12979" y="105509"/>
                </a:lnTo>
                <a:lnTo>
                  <a:pt x="12991" y="51076"/>
                </a:lnTo>
                <a:lnTo>
                  <a:pt x="13331" y="41696"/>
                </a:lnTo>
                <a:lnTo>
                  <a:pt x="14437" y="29830"/>
                </a:lnTo>
                <a:lnTo>
                  <a:pt x="16434" y="19467"/>
                </a:lnTo>
                <a:lnTo>
                  <a:pt x="30679" y="19467"/>
                </a:lnTo>
                <a:lnTo>
                  <a:pt x="26847" y="12290"/>
                </a:lnTo>
                <a:lnTo>
                  <a:pt x="20532" y="1308"/>
                </a:lnTo>
                <a:lnTo>
                  <a:pt x="18703" y="0"/>
                </a:lnTo>
                <a:close/>
              </a:path>
              <a:path w="109220" h="155575">
                <a:moveTo>
                  <a:pt x="30679" y="19467"/>
                </a:moveTo>
                <a:lnTo>
                  <a:pt x="16434" y="19467"/>
                </a:lnTo>
                <a:lnTo>
                  <a:pt x="40001" y="64682"/>
                </a:lnTo>
                <a:lnTo>
                  <a:pt x="63569" y="109488"/>
                </a:lnTo>
                <a:lnTo>
                  <a:pt x="87854" y="154101"/>
                </a:lnTo>
                <a:lnTo>
                  <a:pt x="89696" y="154978"/>
                </a:lnTo>
                <a:lnTo>
                  <a:pt x="101685" y="154533"/>
                </a:lnTo>
                <a:lnTo>
                  <a:pt x="107590" y="154533"/>
                </a:lnTo>
                <a:lnTo>
                  <a:pt x="108451" y="143611"/>
                </a:lnTo>
                <a:lnTo>
                  <a:pt x="96605" y="143611"/>
                </a:lnTo>
                <a:lnTo>
                  <a:pt x="51621" y="57863"/>
                </a:lnTo>
                <a:lnTo>
                  <a:pt x="40107" y="37125"/>
                </a:lnTo>
                <a:lnTo>
                  <a:pt x="30679" y="19467"/>
                </a:lnTo>
                <a:close/>
              </a:path>
              <a:path w="109220" h="155575">
                <a:moveTo>
                  <a:pt x="106168" y="0"/>
                </a:moveTo>
                <a:lnTo>
                  <a:pt x="95589" y="215"/>
                </a:lnTo>
                <a:lnTo>
                  <a:pt x="94452" y="3787"/>
                </a:lnTo>
                <a:lnTo>
                  <a:pt x="95224" y="29830"/>
                </a:lnTo>
                <a:lnTo>
                  <a:pt x="95518" y="41696"/>
                </a:lnTo>
                <a:lnTo>
                  <a:pt x="95953" y="63686"/>
                </a:lnTo>
                <a:lnTo>
                  <a:pt x="96180" y="80542"/>
                </a:lnTo>
                <a:lnTo>
                  <a:pt x="96290" y="95569"/>
                </a:lnTo>
                <a:lnTo>
                  <a:pt x="96412" y="133658"/>
                </a:lnTo>
                <a:lnTo>
                  <a:pt x="96605" y="143611"/>
                </a:lnTo>
                <a:lnTo>
                  <a:pt x="108451" y="143611"/>
                </a:lnTo>
                <a:lnTo>
                  <a:pt x="108610" y="141583"/>
                </a:lnTo>
                <a:lnTo>
                  <a:pt x="108219" y="128245"/>
                </a:lnTo>
                <a:lnTo>
                  <a:pt x="107948" y="117664"/>
                </a:lnTo>
                <a:lnTo>
                  <a:pt x="107687" y="105509"/>
                </a:lnTo>
                <a:lnTo>
                  <a:pt x="107388" y="87029"/>
                </a:lnTo>
                <a:lnTo>
                  <a:pt x="107270" y="77512"/>
                </a:lnTo>
                <a:lnTo>
                  <a:pt x="107160" y="63686"/>
                </a:lnTo>
                <a:lnTo>
                  <a:pt x="107274" y="12290"/>
                </a:lnTo>
                <a:lnTo>
                  <a:pt x="107387" y="1092"/>
                </a:lnTo>
                <a:lnTo>
                  <a:pt x="106168" y="0"/>
                </a:lnTo>
                <a:close/>
              </a:path>
            </a:pathLst>
          </a:custGeom>
          <a:solidFill>
            <a:srgbClr val="FFFFFF"/>
          </a:solidFill>
        </p:spPr>
        <p:txBody>
          <a:bodyPr wrap="square" lIns="0" tIns="0" rIns="0" bIns="0" rtlCol="0"/>
          <a:lstStyle/>
          <a:p>
            <a:endParaRPr/>
          </a:p>
        </p:txBody>
      </p:sp>
      <p:sp>
        <p:nvSpPr>
          <p:cNvPr id="41" name="object 41"/>
          <p:cNvSpPr/>
          <p:nvPr/>
        </p:nvSpPr>
        <p:spPr>
          <a:xfrm>
            <a:off x="11169043" y="8215012"/>
            <a:ext cx="90805" cy="115570"/>
          </a:xfrm>
          <a:custGeom>
            <a:avLst/>
            <a:gdLst/>
            <a:ahLst/>
            <a:cxnLst/>
            <a:rect l="l" t="t" r="r" b="b"/>
            <a:pathLst>
              <a:path w="90804" h="115570">
                <a:moveTo>
                  <a:pt x="37575" y="0"/>
                </a:moveTo>
                <a:lnTo>
                  <a:pt x="3749" y="34837"/>
                </a:lnTo>
                <a:lnTo>
                  <a:pt x="0" y="69077"/>
                </a:lnTo>
                <a:lnTo>
                  <a:pt x="3244" y="82212"/>
                </a:lnTo>
                <a:lnTo>
                  <a:pt x="43833" y="114046"/>
                </a:lnTo>
                <a:lnTo>
                  <a:pt x="61528" y="115207"/>
                </a:lnTo>
                <a:lnTo>
                  <a:pt x="73825" y="111496"/>
                </a:lnTo>
                <a:lnTo>
                  <a:pt x="85255" y="105335"/>
                </a:lnTo>
                <a:lnTo>
                  <a:pt x="86271" y="103150"/>
                </a:lnTo>
                <a:lnTo>
                  <a:pt x="86271" y="102157"/>
                </a:lnTo>
                <a:lnTo>
                  <a:pt x="56098" y="102157"/>
                </a:lnTo>
                <a:lnTo>
                  <a:pt x="38867" y="101942"/>
                </a:lnTo>
                <a:lnTo>
                  <a:pt x="27291" y="95293"/>
                </a:lnTo>
                <a:lnTo>
                  <a:pt x="18958" y="84890"/>
                </a:lnTo>
                <a:lnTo>
                  <a:pt x="13921" y="71568"/>
                </a:lnTo>
                <a:lnTo>
                  <a:pt x="12230" y="56160"/>
                </a:lnTo>
                <a:lnTo>
                  <a:pt x="89116" y="56160"/>
                </a:lnTo>
                <a:lnTo>
                  <a:pt x="90342" y="53379"/>
                </a:lnTo>
                <a:lnTo>
                  <a:pt x="89662" y="45010"/>
                </a:lnTo>
                <a:lnTo>
                  <a:pt x="76924" y="45010"/>
                </a:lnTo>
                <a:lnTo>
                  <a:pt x="15833" y="32341"/>
                </a:lnTo>
                <a:lnTo>
                  <a:pt x="22556" y="20440"/>
                </a:lnTo>
                <a:lnTo>
                  <a:pt x="32847" y="12627"/>
                </a:lnTo>
                <a:lnTo>
                  <a:pt x="46812" y="9818"/>
                </a:lnTo>
                <a:lnTo>
                  <a:pt x="72937" y="9818"/>
                </a:lnTo>
                <a:lnTo>
                  <a:pt x="69416" y="6818"/>
                </a:lnTo>
                <a:lnTo>
                  <a:pt x="55704" y="1575"/>
                </a:lnTo>
                <a:lnTo>
                  <a:pt x="37575" y="0"/>
                </a:lnTo>
                <a:close/>
              </a:path>
              <a:path w="90804" h="115570">
                <a:moveTo>
                  <a:pt x="87084" y="90692"/>
                </a:moveTo>
                <a:lnTo>
                  <a:pt x="78647" y="95327"/>
                </a:lnTo>
                <a:lnTo>
                  <a:pt x="68976" y="99829"/>
                </a:lnTo>
                <a:lnTo>
                  <a:pt x="56098" y="102157"/>
                </a:lnTo>
                <a:lnTo>
                  <a:pt x="86271" y="102157"/>
                </a:lnTo>
                <a:lnTo>
                  <a:pt x="86271" y="98997"/>
                </a:lnTo>
                <a:lnTo>
                  <a:pt x="87084" y="90692"/>
                </a:lnTo>
                <a:close/>
              </a:path>
              <a:path w="90804" h="115570">
                <a:moveTo>
                  <a:pt x="72937" y="9818"/>
                </a:moveTo>
                <a:lnTo>
                  <a:pt x="46812" y="9818"/>
                </a:lnTo>
                <a:lnTo>
                  <a:pt x="56353" y="11203"/>
                </a:lnTo>
                <a:lnTo>
                  <a:pt x="67647" y="18194"/>
                </a:lnTo>
                <a:lnTo>
                  <a:pt x="74571" y="29905"/>
                </a:lnTo>
                <a:lnTo>
                  <a:pt x="76924" y="45010"/>
                </a:lnTo>
                <a:lnTo>
                  <a:pt x="89662" y="45010"/>
                </a:lnTo>
                <a:lnTo>
                  <a:pt x="89175" y="39010"/>
                </a:lnTo>
                <a:lnTo>
                  <a:pt x="85640" y="26091"/>
                </a:lnTo>
                <a:lnTo>
                  <a:pt x="79224" y="15175"/>
                </a:lnTo>
                <a:lnTo>
                  <a:pt x="72937" y="9818"/>
                </a:lnTo>
                <a:close/>
              </a:path>
            </a:pathLst>
          </a:custGeom>
          <a:solidFill>
            <a:srgbClr val="FFFFFF"/>
          </a:solidFill>
        </p:spPr>
        <p:txBody>
          <a:bodyPr wrap="square" lIns="0" tIns="0" rIns="0" bIns="0" rtlCol="0"/>
          <a:lstStyle/>
          <a:p>
            <a:endParaRPr/>
          </a:p>
        </p:txBody>
      </p:sp>
      <p:sp>
        <p:nvSpPr>
          <p:cNvPr id="42" name="object 42"/>
          <p:cNvSpPr/>
          <p:nvPr/>
        </p:nvSpPr>
        <p:spPr>
          <a:xfrm>
            <a:off x="11277709" y="8216517"/>
            <a:ext cx="142875" cy="112395"/>
          </a:xfrm>
          <a:custGeom>
            <a:avLst/>
            <a:gdLst/>
            <a:ahLst/>
            <a:cxnLst/>
            <a:rect l="l" t="t" r="r" b="b"/>
            <a:pathLst>
              <a:path w="142875" h="112395">
                <a:moveTo>
                  <a:pt x="82660" y="8750"/>
                </a:moveTo>
                <a:lnTo>
                  <a:pt x="70180" y="8750"/>
                </a:lnTo>
                <a:lnTo>
                  <a:pt x="90282" y="86633"/>
                </a:lnTo>
                <a:lnTo>
                  <a:pt x="93204" y="98949"/>
                </a:lnTo>
                <a:lnTo>
                  <a:pt x="96215" y="111048"/>
                </a:lnTo>
                <a:lnTo>
                  <a:pt x="97637" y="112356"/>
                </a:lnTo>
                <a:lnTo>
                  <a:pt x="103124" y="111925"/>
                </a:lnTo>
                <a:lnTo>
                  <a:pt x="108407" y="111696"/>
                </a:lnTo>
                <a:lnTo>
                  <a:pt x="113906" y="111696"/>
                </a:lnTo>
                <a:lnTo>
                  <a:pt x="115531" y="110172"/>
                </a:lnTo>
                <a:lnTo>
                  <a:pt x="116547" y="102742"/>
                </a:lnTo>
                <a:lnTo>
                  <a:pt x="117385" y="99952"/>
                </a:lnTo>
                <a:lnTo>
                  <a:pt x="106197" y="99952"/>
                </a:lnTo>
                <a:lnTo>
                  <a:pt x="102656" y="86358"/>
                </a:lnTo>
                <a:lnTo>
                  <a:pt x="93269" y="50819"/>
                </a:lnTo>
                <a:lnTo>
                  <a:pt x="90063" y="38519"/>
                </a:lnTo>
                <a:lnTo>
                  <a:pt x="86877" y="26022"/>
                </a:lnTo>
                <a:lnTo>
                  <a:pt x="83844" y="13746"/>
                </a:lnTo>
                <a:lnTo>
                  <a:pt x="82660" y="8750"/>
                </a:lnTo>
                <a:close/>
              </a:path>
              <a:path w="142875" h="112395">
                <a:moveTo>
                  <a:pt x="12407" y="228"/>
                </a:moveTo>
                <a:lnTo>
                  <a:pt x="4064" y="660"/>
                </a:lnTo>
                <a:lnTo>
                  <a:pt x="0" y="660"/>
                </a:lnTo>
                <a:lnTo>
                  <a:pt x="1669" y="12046"/>
                </a:lnTo>
                <a:lnTo>
                  <a:pt x="5438" y="26207"/>
                </a:lnTo>
                <a:lnTo>
                  <a:pt x="7776" y="35119"/>
                </a:lnTo>
                <a:lnTo>
                  <a:pt x="21478" y="88087"/>
                </a:lnTo>
                <a:lnTo>
                  <a:pt x="24329" y="98949"/>
                </a:lnTo>
                <a:lnTo>
                  <a:pt x="27254" y="111264"/>
                </a:lnTo>
                <a:lnTo>
                  <a:pt x="28473" y="112140"/>
                </a:lnTo>
                <a:lnTo>
                  <a:pt x="33972" y="112140"/>
                </a:lnTo>
                <a:lnTo>
                  <a:pt x="39458" y="111925"/>
                </a:lnTo>
                <a:lnTo>
                  <a:pt x="44945" y="111925"/>
                </a:lnTo>
                <a:lnTo>
                  <a:pt x="47754" y="102958"/>
                </a:lnTo>
                <a:lnTo>
                  <a:pt x="36614" y="102958"/>
                </a:lnTo>
                <a:lnTo>
                  <a:pt x="18995" y="26022"/>
                </a:lnTo>
                <a:lnTo>
                  <a:pt x="16044" y="13746"/>
                </a:lnTo>
                <a:lnTo>
                  <a:pt x="13627" y="1320"/>
                </a:lnTo>
                <a:lnTo>
                  <a:pt x="12407" y="228"/>
                </a:lnTo>
                <a:close/>
              </a:path>
              <a:path w="142875" h="112395">
                <a:moveTo>
                  <a:pt x="79730" y="228"/>
                </a:moveTo>
                <a:lnTo>
                  <a:pt x="68148" y="660"/>
                </a:lnTo>
                <a:lnTo>
                  <a:pt x="62445" y="660"/>
                </a:lnTo>
                <a:lnTo>
                  <a:pt x="60334" y="6327"/>
                </a:lnTo>
                <a:lnTo>
                  <a:pt x="57563" y="18755"/>
                </a:lnTo>
                <a:lnTo>
                  <a:pt x="36614" y="102958"/>
                </a:lnTo>
                <a:lnTo>
                  <a:pt x="47754" y="102958"/>
                </a:lnTo>
                <a:lnTo>
                  <a:pt x="47988" y="102209"/>
                </a:lnTo>
                <a:lnTo>
                  <a:pt x="50875" y="89865"/>
                </a:lnTo>
                <a:lnTo>
                  <a:pt x="56959" y="65150"/>
                </a:lnTo>
                <a:lnTo>
                  <a:pt x="70180" y="8750"/>
                </a:lnTo>
                <a:lnTo>
                  <a:pt x="82660" y="8750"/>
                </a:lnTo>
                <a:lnTo>
                  <a:pt x="80949" y="1536"/>
                </a:lnTo>
                <a:lnTo>
                  <a:pt x="79730" y="228"/>
                </a:lnTo>
                <a:close/>
              </a:path>
              <a:path w="142875" h="112395">
                <a:moveTo>
                  <a:pt x="132410" y="0"/>
                </a:moveTo>
                <a:lnTo>
                  <a:pt x="130594" y="0"/>
                </a:lnTo>
                <a:lnTo>
                  <a:pt x="129362" y="1536"/>
                </a:lnTo>
                <a:lnTo>
                  <a:pt x="128562" y="5029"/>
                </a:lnTo>
                <a:lnTo>
                  <a:pt x="128155" y="8750"/>
                </a:lnTo>
                <a:lnTo>
                  <a:pt x="126237" y="17460"/>
                </a:lnTo>
                <a:lnTo>
                  <a:pt x="123415" y="29804"/>
                </a:lnTo>
                <a:lnTo>
                  <a:pt x="120421" y="42189"/>
                </a:lnTo>
                <a:lnTo>
                  <a:pt x="106197" y="99952"/>
                </a:lnTo>
                <a:lnTo>
                  <a:pt x="117385" y="99952"/>
                </a:lnTo>
                <a:lnTo>
                  <a:pt x="118783" y="95300"/>
                </a:lnTo>
                <a:lnTo>
                  <a:pt x="121054" y="86358"/>
                </a:lnTo>
                <a:lnTo>
                  <a:pt x="136050" y="26022"/>
                </a:lnTo>
                <a:lnTo>
                  <a:pt x="139253" y="13746"/>
                </a:lnTo>
                <a:lnTo>
                  <a:pt x="142798" y="1536"/>
                </a:lnTo>
                <a:lnTo>
                  <a:pt x="141750" y="228"/>
                </a:lnTo>
                <a:lnTo>
                  <a:pt x="134442" y="228"/>
                </a:lnTo>
                <a:lnTo>
                  <a:pt x="132410" y="0"/>
                </a:lnTo>
                <a:close/>
              </a:path>
              <a:path w="142875" h="112395">
                <a:moveTo>
                  <a:pt x="141566" y="0"/>
                </a:moveTo>
                <a:lnTo>
                  <a:pt x="139750" y="0"/>
                </a:lnTo>
                <a:lnTo>
                  <a:pt x="138112" y="228"/>
                </a:lnTo>
                <a:lnTo>
                  <a:pt x="141750" y="228"/>
                </a:lnTo>
                <a:lnTo>
                  <a:pt x="141566" y="0"/>
                </a:lnTo>
                <a:close/>
              </a:path>
            </a:pathLst>
          </a:custGeom>
          <a:solidFill>
            <a:srgbClr val="FFFFFF"/>
          </a:solidFill>
        </p:spPr>
        <p:txBody>
          <a:bodyPr wrap="square" lIns="0" tIns="0" rIns="0" bIns="0" rtlCol="0"/>
          <a:lstStyle/>
          <a:p>
            <a:endParaRPr/>
          </a:p>
        </p:txBody>
      </p:sp>
      <p:sp>
        <p:nvSpPr>
          <p:cNvPr id="43" name="object 43"/>
          <p:cNvSpPr/>
          <p:nvPr/>
        </p:nvSpPr>
        <p:spPr>
          <a:xfrm>
            <a:off x="11500870" y="8173897"/>
            <a:ext cx="51435" cy="156845"/>
          </a:xfrm>
          <a:custGeom>
            <a:avLst/>
            <a:gdLst/>
            <a:ahLst/>
            <a:cxnLst/>
            <a:rect l="l" t="t" r="r" b="b"/>
            <a:pathLst>
              <a:path w="51434" h="156845">
                <a:moveTo>
                  <a:pt x="1422" y="139014"/>
                </a:moveTo>
                <a:lnTo>
                  <a:pt x="0" y="140119"/>
                </a:lnTo>
                <a:lnTo>
                  <a:pt x="131" y="142519"/>
                </a:lnTo>
                <a:lnTo>
                  <a:pt x="203" y="151256"/>
                </a:lnTo>
                <a:lnTo>
                  <a:pt x="1422" y="152793"/>
                </a:lnTo>
                <a:lnTo>
                  <a:pt x="6705" y="155193"/>
                </a:lnTo>
                <a:lnTo>
                  <a:pt x="12395" y="156286"/>
                </a:lnTo>
                <a:lnTo>
                  <a:pt x="25615" y="156286"/>
                </a:lnTo>
                <a:lnTo>
                  <a:pt x="33362" y="154762"/>
                </a:lnTo>
                <a:lnTo>
                  <a:pt x="39662" y="149732"/>
                </a:lnTo>
                <a:lnTo>
                  <a:pt x="44522" y="144271"/>
                </a:lnTo>
                <a:lnTo>
                  <a:pt x="12395" y="144271"/>
                </a:lnTo>
                <a:lnTo>
                  <a:pt x="6502" y="142519"/>
                </a:lnTo>
                <a:lnTo>
                  <a:pt x="1422" y="139014"/>
                </a:lnTo>
                <a:close/>
              </a:path>
              <a:path w="51434" h="156845">
                <a:moveTo>
                  <a:pt x="49834" y="0"/>
                </a:moveTo>
                <a:lnTo>
                  <a:pt x="41287" y="444"/>
                </a:lnTo>
                <a:lnTo>
                  <a:pt x="37020" y="444"/>
                </a:lnTo>
                <a:lnTo>
                  <a:pt x="36147" y="11692"/>
                </a:lnTo>
                <a:lnTo>
                  <a:pt x="37145" y="58843"/>
                </a:lnTo>
                <a:lnTo>
                  <a:pt x="37229" y="90544"/>
                </a:lnTo>
                <a:lnTo>
                  <a:pt x="37117" y="112205"/>
                </a:lnTo>
                <a:lnTo>
                  <a:pt x="36946" y="127112"/>
                </a:lnTo>
                <a:lnTo>
                  <a:pt x="31932" y="139378"/>
                </a:lnTo>
                <a:lnTo>
                  <a:pt x="18300" y="144271"/>
                </a:lnTo>
                <a:lnTo>
                  <a:pt x="44522" y="144271"/>
                </a:lnTo>
                <a:lnTo>
                  <a:pt x="45255" y="143448"/>
                </a:lnTo>
                <a:lnTo>
                  <a:pt x="49304" y="133191"/>
                </a:lnTo>
                <a:lnTo>
                  <a:pt x="50932" y="119903"/>
                </a:lnTo>
                <a:lnTo>
                  <a:pt x="51213" y="103064"/>
                </a:lnTo>
                <a:lnTo>
                  <a:pt x="51066" y="90544"/>
                </a:lnTo>
                <a:lnTo>
                  <a:pt x="50657" y="65294"/>
                </a:lnTo>
                <a:lnTo>
                  <a:pt x="50577" y="58843"/>
                </a:lnTo>
                <a:lnTo>
                  <a:pt x="50606" y="23175"/>
                </a:lnTo>
                <a:lnTo>
                  <a:pt x="50747" y="14019"/>
                </a:lnTo>
                <a:lnTo>
                  <a:pt x="50850" y="1320"/>
                </a:lnTo>
                <a:lnTo>
                  <a:pt x="49834" y="0"/>
                </a:lnTo>
                <a:close/>
              </a:path>
            </a:pathLst>
          </a:custGeom>
          <a:solidFill>
            <a:srgbClr val="FFFFFF"/>
          </a:solidFill>
        </p:spPr>
        <p:txBody>
          <a:bodyPr wrap="square" lIns="0" tIns="0" rIns="0" bIns="0" rtlCol="0"/>
          <a:lstStyle/>
          <a:p>
            <a:endParaRPr/>
          </a:p>
        </p:txBody>
      </p:sp>
      <p:sp>
        <p:nvSpPr>
          <p:cNvPr id="44" name="object 44"/>
          <p:cNvSpPr/>
          <p:nvPr/>
        </p:nvSpPr>
        <p:spPr>
          <a:xfrm>
            <a:off x="11586881" y="8215014"/>
            <a:ext cx="90805" cy="115570"/>
          </a:xfrm>
          <a:custGeom>
            <a:avLst/>
            <a:gdLst/>
            <a:ahLst/>
            <a:cxnLst/>
            <a:rect l="l" t="t" r="r" b="b"/>
            <a:pathLst>
              <a:path w="90804" h="115570">
                <a:moveTo>
                  <a:pt x="37568" y="0"/>
                </a:moveTo>
                <a:lnTo>
                  <a:pt x="3748" y="34841"/>
                </a:lnTo>
                <a:lnTo>
                  <a:pt x="0" y="69083"/>
                </a:lnTo>
                <a:lnTo>
                  <a:pt x="3245" y="82216"/>
                </a:lnTo>
                <a:lnTo>
                  <a:pt x="43839" y="114044"/>
                </a:lnTo>
                <a:lnTo>
                  <a:pt x="61536" y="115204"/>
                </a:lnTo>
                <a:lnTo>
                  <a:pt x="73832" y="111493"/>
                </a:lnTo>
                <a:lnTo>
                  <a:pt x="85267" y="105334"/>
                </a:lnTo>
                <a:lnTo>
                  <a:pt x="86283" y="103149"/>
                </a:lnTo>
                <a:lnTo>
                  <a:pt x="86283" y="102156"/>
                </a:lnTo>
                <a:lnTo>
                  <a:pt x="56111" y="102156"/>
                </a:lnTo>
                <a:lnTo>
                  <a:pt x="38879" y="101943"/>
                </a:lnTo>
                <a:lnTo>
                  <a:pt x="27303" y="95295"/>
                </a:lnTo>
                <a:lnTo>
                  <a:pt x="18971" y="84892"/>
                </a:lnTo>
                <a:lnTo>
                  <a:pt x="13933" y="71569"/>
                </a:lnTo>
                <a:lnTo>
                  <a:pt x="12242" y="56159"/>
                </a:lnTo>
                <a:lnTo>
                  <a:pt x="89115" y="56159"/>
                </a:lnTo>
                <a:lnTo>
                  <a:pt x="90340" y="53373"/>
                </a:lnTo>
                <a:lnTo>
                  <a:pt x="89661" y="45009"/>
                </a:lnTo>
                <a:lnTo>
                  <a:pt x="76923" y="45009"/>
                </a:lnTo>
                <a:lnTo>
                  <a:pt x="15832" y="32340"/>
                </a:lnTo>
                <a:lnTo>
                  <a:pt x="22555" y="20439"/>
                </a:lnTo>
                <a:lnTo>
                  <a:pt x="32846" y="12625"/>
                </a:lnTo>
                <a:lnTo>
                  <a:pt x="46811" y="9817"/>
                </a:lnTo>
                <a:lnTo>
                  <a:pt x="72934" y="9817"/>
                </a:lnTo>
                <a:lnTo>
                  <a:pt x="69412" y="6816"/>
                </a:lnTo>
                <a:lnTo>
                  <a:pt x="55698" y="1574"/>
                </a:lnTo>
                <a:lnTo>
                  <a:pt x="37568" y="0"/>
                </a:lnTo>
                <a:close/>
              </a:path>
              <a:path w="90804" h="115570">
                <a:moveTo>
                  <a:pt x="87083" y="90691"/>
                </a:moveTo>
                <a:lnTo>
                  <a:pt x="78654" y="95322"/>
                </a:lnTo>
                <a:lnTo>
                  <a:pt x="68987" y="99826"/>
                </a:lnTo>
                <a:lnTo>
                  <a:pt x="56111" y="102156"/>
                </a:lnTo>
                <a:lnTo>
                  <a:pt x="86283" y="102156"/>
                </a:lnTo>
                <a:lnTo>
                  <a:pt x="86283" y="98996"/>
                </a:lnTo>
                <a:lnTo>
                  <a:pt x="87083" y="90691"/>
                </a:lnTo>
                <a:close/>
              </a:path>
              <a:path w="90804" h="115570">
                <a:moveTo>
                  <a:pt x="72934" y="9817"/>
                </a:moveTo>
                <a:lnTo>
                  <a:pt x="46811" y="9817"/>
                </a:lnTo>
                <a:lnTo>
                  <a:pt x="56347" y="11202"/>
                </a:lnTo>
                <a:lnTo>
                  <a:pt x="67641" y="18193"/>
                </a:lnTo>
                <a:lnTo>
                  <a:pt x="74568" y="29904"/>
                </a:lnTo>
                <a:lnTo>
                  <a:pt x="76923" y="45009"/>
                </a:lnTo>
                <a:lnTo>
                  <a:pt x="89661" y="45009"/>
                </a:lnTo>
                <a:lnTo>
                  <a:pt x="89173" y="39005"/>
                </a:lnTo>
                <a:lnTo>
                  <a:pt x="85637" y="26086"/>
                </a:lnTo>
                <a:lnTo>
                  <a:pt x="79221" y="15172"/>
                </a:lnTo>
                <a:lnTo>
                  <a:pt x="72934" y="9817"/>
                </a:lnTo>
                <a:close/>
              </a:path>
            </a:pathLst>
          </a:custGeom>
          <a:solidFill>
            <a:srgbClr val="FFFFFF"/>
          </a:solidFill>
        </p:spPr>
        <p:txBody>
          <a:bodyPr wrap="square" lIns="0" tIns="0" rIns="0" bIns="0" rtlCol="0"/>
          <a:lstStyle/>
          <a:p>
            <a:endParaRPr/>
          </a:p>
        </p:txBody>
      </p:sp>
      <p:sp>
        <p:nvSpPr>
          <p:cNvPr id="45" name="object 45"/>
          <p:cNvSpPr/>
          <p:nvPr/>
        </p:nvSpPr>
        <p:spPr>
          <a:xfrm>
            <a:off x="11707688" y="8214552"/>
            <a:ext cx="47625" cy="114935"/>
          </a:xfrm>
          <a:custGeom>
            <a:avLst/>
            <a:gdLst/>
            <a:ahLst/>
            <a:cxnLst/>
            <a:rect l="l" t="t" r="r" b="b"/>
            <a:pathLst>
              <a:path w="47625" h="114934">
                <a:moveTo>
                  <a:pt x="13075" y="1320"/>
                </a:moveTo>
                <a:lnTo>
                  <a:pt x="9011" y="2184"/>
                </a:lnTo>
                <a:lnTo>
                  <a:pt x="5150" y="2844"/>
                </a:lnTo>
                <a:lnTo>
                  <a:pt x="1086" y="3289"/>
                </a:lnTo>
                <a:lnTo>
                  <a:pt x="0" y="6707"/>
                </a:lnTo>
                <a:lnTo>
                  <a:pt x="766" y="19888"/>
                </a:lnTo>
                <a:lnTo>
                  <a:pt x="1273" y="32028"/>
                </a:lnTo>
                <a:lnTo>
                  <a:pt x="1590" y="44751"/>
                </a:lnTo>
                <a:lnTo>
                  <a:pt x="1695" y="90716"/>
                </a:lnTo>
                <a:lnTo>
                  <a:pt x="1276" y="99237"/>
                </a:lnTo>
                <a:lnTo>
                  <a:pt x="1276" y="113004"/>
                </a:lnTo>
                <a:lnTo>
                  <a:pt x="2496" y="114325"/>
                </a:lnTo>
                <a:lnTo>
                  <a:pt x="6572" y="114325"/>
                </a:lnTo>
                <a:lnTo>
                  <a:pt x="10636" y="114096"/>
                </a:lnTo>
                <a:lnTo>
                  <a:pt x="14700" y="114096"/>
                </a:lnTo>
                <a:lnTo>
                  <a:pt x="15564" y="110346"/>
                </a:lnTo>
                <a:lnTo>
                  <a:pt x="15068" y="99237"/>
                </a:lnTo>
                <a:lnTo>
                  <a:pt x="14881" y="90716"/>
                </a:lnTo>
                <a:lnTo>
                  <a:pt x="14826" y="62080"/>
                </a:lnTo>
                <a:lnTo>
                  <a:pt x="14959" y="46400"/>
                </a:lnTo>
                <a:lnTo>
                  <a:pt x="17122" y="31299"/>
                </a:lnTo>
                <a:lnTo>
                  <a:pt x="22729" y="19888"/>
                </a:lnTo>
                <a:lnTo>
                  <a:pt x="14091" y="19888"/>
                </a:lnTo>
                <a:lnTo>
                  <a:pt x="14205" y="6707"/>
                </a:lnTo>
                <a:lnTo>
                  <a:pt x="14497" y="2628"/>
                </a:lnTo>
                <a:lnTo>
                  <a:pt x="13075" y="1320"/>
                </a:lnTo>
                <a:close/>
              </a:path>
              <a:path w="47625" h="114934">
                <a:moveTo>
                  <a:pt x="40138" y="0"/>
                </a:moveTo>
                <a:lnTo>
                  <a:pt x="31618" y="683"/>
                </a:lnTo>
                <a:lnTo>
                  <a:pt x="20822" y="7645"/>
                </a:lnTo>
                <a:lnTo>
                  <a:pt x="14091" y="19888"/>
                </a:lnTo>
                <a:lnTo>
                  <a:pt x="22729" y="19888"/>
                </a:lnTo>
                <a:lnTo>
                  <a:pt x="23212" y="18907"/>
                </a:lnTo>
                <a:lnTo>
                  <a:pt x="35249" y="13766"/>
                </a:lnTo>
                <a:lnTo>
                  <a:pt x="45583" y="13766"/>
                </a:lnTo>
                <a:lnTo>
                  <a:pt x="46247" y="7429"/>
                </a:lnTo>
                <a:lnTo>
                  <a:pt x="47047" y="3721"/>
                </a:lnTo>
                <a:lnTo>
                  <a:pt x="45828" y="2184"/>
                </a:lnTo>
                <a:lnTo>
                  <a:pt x="43186" y="660"/>
                </a:lnTo>
                <a:lnTo>
                  <a:pt x="40138" y="0"/>
                </a:lnTo>
                <a:close/>
              </a:path>
              <a:path w="47625" h="114934">
                <a:moveTo>
                  <a:pt x="45583" y="13766"/>
                </a:moveTo>
                <a:lnTo>
                  <a:pt x="38310" y="13766"/>
                </a:lnTo>
                <a:lnTo>
                  <a:pt x="41154" y="14871"/>
                </a:lnTo>
                <a:lnTo>
                  <a:pt x="43796" y="16611"/>
                </a:lnTo>
                <a:lnTo>
                  <a:pt x="45422" y="15303"/>
                </a:lnTo>
                <a:lnTo>
                  <a:pt x="45583" y="13766"/>
                </a:lnTo>
                <a:close/>
              </a:path>
            </a:pathLst>
          </a:custGeom>
          <a:solidFill>
            <a:srgbClr val="FFFFFF"/>
          </a:solidFill>
        </p:spPr>
        <p:txBody>
          <a:bodyPr wrap="square" lIns="0" tIns="0" rIns="0" bIns="0" rtlCol="0"/>
          <a:lstStyle/>
          <a:p>
            <a:endParaRPr/>
          </a:p>
        </p:txBody>
      </p:sp>
      <p:sp>
        <p:nvSpPr>
          <p:cNvPr id="46" name="object 46"/>
          <p:cNvSpPr/>
          <p:nvPr/>
        </p:nvSpPr>
        <p:spPr>
          <a:xfrm>
            <a:off x="11770809" y="8215277"/>
            <a:ext cx="69850" cy="116205"/>
          </a:xfrm>
          <a:custGeom>
            <a:avLst/>
            <a:gdLst/>
            <a:ahLst/>
            <a:cxnLst/>
            <a:rect l="l" t="t" r="r" b="b"/>
            <a:pathLst>
              <a:path w="69850" h="116204">
                <a:moveTo>
                  <a:pt x="2844" y="92393"/>
                </a:moveTo>
                <a:lnTo>
                  <a:pt x="1219" y="93054"/>
                </a:lnTo>
                <a:lnTo>
                  <a:pt x="1016" y="97207"/>
                </a:lnTo>
                <a:lnTo>
                  <a:pt x="609" y="101576"/>
                </a:lnTo>
                <a:lnTo>
                  <a:pt x="0" y="105728"/>
                </a:lnTo>
                <a:lnTo>
                  <a:pt x="6643" y="110534"/>
                </a:lnTo>
                <a:lnTo>
                  <a:pt x="18531" y="114677"/>
                </a:lnTo>
                <a:lnTo>
                  <a:pt x="31318" y="116003"/>
                </a:lnTo>
                <a:lnTo>
                  <a:pt x="40881" y="115170"/>
                </a:lnTo>
                <a:lnTo>
                  <a:pt x="52315" y="111203"/>
                </a:lnTo>
                <a:lnTo>
                  <a:pt x="60292" y="104364"/>
                </a:lnTo>
                <a:lnTo>
                  <a:pt x="25276" y="104364"/>
                </a:lnTo>
                <a:lnTo>
                  <a:pt x="13539" y="100444"/>
                </a:lnTo>
                <a:lnTo>
                  <a:pt x="2844" y="92393"/>
                </a:lnTo>
                <a:close/>
              </a:path>
              <a:path w="69850" h="116204">
                <a:moveTo>
                  <a:pt x="42496" y="0"/>
                </a:moveTo>
                <a:lnTo>
                  <a:pt x="25545" y="289"/>
                </a:lnTo>
                <a:lnTo>
                  <a:pt x="13106" y="5897"/>
                </a:lnTo>
                <a:lnTo>
                  <a:pt x="4091" y="16087"/>
                </a:lnTo>
                <a:lnTo>
                  <a:pt x="622" y="31232"/>
                </a:lnTo>
                <a:lnTo>
                  <a:pt x="2855" y="43153"/>
                </a:lnTo>
                <a:lnTo>
                  <a:pt x="8282" y="51297"/>
                </a:lnTo>
                <a:lnTo>
                  <a:pt x="15979" y="56645"/>
                </a:lnTo>
                <a:lnTo>
                  <a:pt x="25022" y="60178"/>
                </a:lnTo>
                <a:lnTo>
                  <a:pt x="34489" y="62876"/>
                </a:lnTo>
                <a:lnTo>
                  <a:pt x="43454" y="65723"/>
                </a:lnTo>
                <a:lnTo>
                  <a:pt x="50995" y="69697"/>
                </a:lnTo>
                <a:lnTo>
                  <a:pt x="56188" y="75781"/>
                </a:lnTo>
                <a:lnTo>
                  <a:pt x="58109" y="84955"/>
                </a:lnTo>
                <a:lnTo>
                  <a:pt x="53318" y="96525"/>
                </a:lnTo>
                <a:lnTo>
                  <a:pt x="41934" y="102757"/>
                </a:lnTo>
                <a:lnTo>
                  <a:pt x="25276" y="104364"/>
                </a:lnTo>
                <a:lnTo>
                  <a:pt x="60292" y="104364"/>
                </a:lnTo>
                <a:lnTo>
                  <a:pt x="61675" y="103178"/>
                </a:lnTo>
                <a:lnTo>
                  <a:pt x="67767" y="90237"/>
                </a:lnTo>
                <a:lnTo>
                  <a:pt x="69395" y="71519"/>
                </a:lnTo>
                <a:lnTo>
                  <a:pt x="64337" y="62708"/>
                </a:lnTo>
                <a:lnTo>
                  <a:pt x="56787" y="56581"/>
                </a:lnTo>
                <a:lnTo>
                  <a:pt x="47745" y="52166"/>
                </a:lnTo>
                <a:lnTo>
                  <a:pt x="38210" y="48489"/>
                </a:lnTo>
                <a:lnTo>
                  <a:pt x="29181" y="44578"/>
                </a:lnTo>
                <a:lnTo>
                  <a:pt x="21658" y="39460"/>
                </a:lnTo>
                <a:lnTo>
                  <a:pt x="16640" y="32161"/>
                </a:lnTo>
                <a:lnTo>
                  <a:pt x="15125" y="21709"/>
                </a:lnTo>
                <a:lnTo>
                  <a:pt x="24904" y="13250"/>
                </a:lnTo>
                <a:lnTo>
                  <a:pt x="39892" y="10742"/>
                </a:lnTo>
                <a:lnTo>
                  <a:pt x="65544" y="10742"/>
                </a:lnTo>
                <a:lnTo>
                  <a:pt x="66103" y="6922"/>
                </a:lnTo>
                <a:lnTo>
                  <a:pt x="63666" y="4668"/>
                </a:lnTo>
                <a:lnTo>
                  <a:pt x="54484" y="1588"/>
                </a:lnTo>
                <a:lnTo>
                  <a:pt x="42496" y="0"/>
                </a:lnTo>
                <a:close/>
              </a:path>
              <a:path w="69850" h="116204">
                <a:moveTo>
                  <a:pt x="65544" y="10742"/>
                </a:moveTo>
                <a:lnTo>
                  <a:pt x="39892" y="10742"/>
                </a:lnTo>
                <a:lnTo>
                  <a:pt x="52468" y="13405"/>
                </a:lnTo>
                <a:lnTo>
                  <a:pt x="63665" y="20042"/>
                </a:lnTo>
                <a:lnTo>
                  <a:pt x="64693" y="19610"/>
                </a:lnTo>
                <a:lnTo>
                  <a:pt x="65493" y="11088"/>
                </a:lnTo>
                <a:lnTo>
                  <a:pt x="65544" y="10742"/>
                </a:lnTo>
                <a:close/>
              </a:path>
            </a:pathLst>
          </a:custGeom>
          <a:solidFill>
            <a:srgbClr val="FFFFFF"/>
          </a:solidFill>
        </p:spPr>
        <p:txBody>
          <a:bodyPr wrap="square" lIns="0" tIns="0" rIns="0" bIns="0" rtlCol="0"/>
          <a:lstStyle/>
          <a:p>
            <a:endParaRPr/>
          </a:p>
        </p:txBody>
      </p:sp>
      <p:sp>
        <p:nvSpPr>
          <p:cNvPr id="47" name="object 47"/>
          <p:cNvSpPr/>
          <p:nvPr/>
        </p:nvSpPr>
        <p:spPr>
          <a:xfrm>
            <a:off x="11867618" y="8215010"/>
            <a:ext cx="90805" cy="115570"/>
          </a:xfrm>
          <a:custGeom>
            <a:avLst/>
            <a:gdLst/>
            <a:ahLst/>
            <a:cxnLst/>
            <a:rect l="l" t="t" r="r" b="b"/>
            <a:pathLst>
              <a:path w="90804" h="115570">
                <a:moveTo>
                  <a:pt x="37571" y="0"/>
                </a:moveTo>
                <a:lnTo>
                  <a:pt x="3748" y="34835"/>
                </a:lnTo>
                <a:lnTo>
                  <a:pt x="0" y="69077"/>
                </a:lnTo>
                <a:lnTo>
                  <a:pt x="3244" y="82212"/>
                </a:lnTo>
                <a:lnTo>
                  <a:pt x="43832" y="114047"/>
                </a:lnTo>
                <a:lnTo>
                  <a:pt x="61526" y="115208"/>
                </a:lnTo>
                <a:lnTo>
                  <a:pt x="73820" y="111497"/>
                </a:lnTo>
                <a:lnTo>
                  <a:pt x="85255" y="105336"/>
                </a:lnTo>
                <a:lnTo>
                  <a:pt x="86271" y="103152"/>
                </a:lnTo>
                <a:lnTo>
                  <a:pt x="86271" y="102158"/>
                </a:lnTo>
                <a:lnTo>
                  <a:pt x="56098" y="102158"/>
                </a:lnTo>
                <a:lnTo>
                  <a:pt x="38867" y="101943"/>
                </a:lnTo>
                <a:lnTo>
                  <a:pt x="27291" y="95295"/>
                </a:lnTo>
                <a:lnTo>
                  <a:pt x="18958" y="84892"/>
                </a:lnTo>
                <a:lnTo>
                  <a:pt x="13921" y="71570"/>
                </a:lnTo>
                <a:lnTo>
                  <a:pt x="12230" y="56162"/>
                </a:lnTo>
                <a:lnTo>
                  <a:pt x="89116" y="56162"/>
                </a:lnTo>
                <a:lnTo>
                  <a:pt x="90342" y="53379"/>
                </a:lnTo>
                <a:lnTo>
                  <a:pt x="89662" y="45011"/>
                </a:lnTo>
                <a:lnTo>
                  <a:pt x="76911" y="45011"/>
                </a:lnTo>
                <a:lnTo>
                  <a:pt x="15827" y="32343"/>
                </a:lnTo>
                <a:lnTo>
                  <a:pt x="22547" y="20442"/>
                </a:lnTo>
                <a:lnTo>
                  <a:pt x="32840" y="12628"/>
                </a:lnTo>
                <a:lnTo>
                  <a:pt x="46812" y="9820"/>
                </a:lnTo>
                <a:lnTo>
                  <a:pt x="72937" y="9820"/>
                </a:lnTo>
                <a:lnTo>
                  <a:pt x="69414" y="6819"/>
                </a:lnTo>
                <a:lnTo>
                  <a:pt x="55701" y="1575"/>
                </a:lnTo>
                <a:lnTo>
                  <a:pt x="37571" y="0"/>
                </a:lnTo>
                <a:close/>
              </a:path>
              <a:path w="90804" h="115570">
                <a:moveTo>
                  <a:pt x="87084" y="90693"/>
                </a:moveTo>
                <a:lnTo>
                  <a:pt x="78647" y="95329"/>
                </a:lnTo>
                <a:lnTo>
                  <a:pt x="68977" y="99831"/>
                </a:lnTo>
                <a:lnTo>
                  <a:pt x="56098" y="102158"/>
                </a:lnTo>
                <a:lnTo>
                  <a:pt x="86271" y="102158"/>
                </a:lnTo>
                <a:lnTo>
                  <a:pt x="86271" y="98999"/>
                </a:lnTo>
                <a:lnTo>
                  <a:pt x="87084" y="90693"/>
                </a:lnTo>
                <a:close/>
              </a:path>
              <a:path w="90804" h="115570">
                <a:moveTo>
                  <a:pt x="72937" y="9820"/>
                </a:moveTo>
                <a:lnTo>
                  <a:pt x="46812" y="9820"/>
                </a:lnTo>
                <a:lnTo>
                  <a:pt x="56340" y="11202"/>
                </a:lnTo>
                <a:lnTo>
                  <a:pt x="67633" y="18192"/>
                </a:lnTo>
                <a:lnTo>
                  <a:pt x="74558" y="29904"/>
                </a:lnTo>
                <a:lnTo>
                  <a:pt x="76911" y="45011"/>
                </a:lnTo>
                <a:lnTo>
                  <a:pt x="89662" y="45011"/>
                </a:lnTo>
                <a:lnTo>
                  <a:pt x="89175" y="39010"/>
                </a:lnTo>
                <a:lnTo>
                  <a:pt x="85639" y="26091"/>
                </a:lnTo>
                <a:lnTo>
                  <a:pt x="79223" y="15175"/>
                </a:lnTo>
                <a:lnTo>
                  <a:pt x="72937" y="9820"/>
                </a:lnTo>
                <a:close/>
              </a:path>
            </a:pathLst>
          </a:custGeom>
          <a:solidFill>
            <a:srgbClr val="FFFFFF"/>
          </a:solidFill>
        </p:spPr>
        <p:txBody>
          <a:bodyPr wrap="square" lIns="0" tIns="0" rIns="0" bIns="0" rtlCol="0"/>
          <a:lstStyle/>
          <a:p>
            <a:endParaRPr/>
          </a:p>
        </p:txBody>
      </p:sp>
      <p:sp>
        <p:nvSpPr>
          <p:cNvPr id="48" name="object 48"/>
          <p:cNvSpPr/>
          <p:nvPr/>
        </p:nvSpPr>
        <p:spPr>
          <a:xfrm>
            <a:off x="11976161" y="8215863"/>
            <a:ext cx="88265" cy="165735"/>
          </a:xfrm>
          <a:custGeom>
            <a:avLst/>
            <a:gdLst/>
            <a:ahLst/>
            <a:cxnLst/>
            <a:rect l="l" t="t" r="r" b="b"/>
            <a:pathLst>
              <a:path w="88265" h="165734">
                <a:moveTo>
                  <a:pt x="32604" y="165252"/>
                </a:moveTo>
                <a:lnTo>
                  <a:pt x="28190" y="165252"/>
                </a:lnTo>
                <a:lnTo>
                  <a:pt x="32457" y="165684"/>
                </a:lnTo>
                <a:lnTo>
                  <a:pt x="32604" y="165252"/>
                </a:lnTo>
                <a:close/>
              </a:path>
              <a:path w="88265" h="165734">
                <a:moveTo>
                  <a:pt x="12112" y="0"/>
                </a:moveTo>
                <a:lnTo>
                  <a:pt x="4187" y="876"/>
                </a:lnTo>
                <a:lnTo>
                  <a:pt x="110" y="876"/>
                </a:lnTo>
                <a:lnTo>
                  <a:pt x="0" y="5825"/>
                </a:lnTo>
                <a:lnTo>
                  <a:pt x="4255" y="17082"/>
                </a:lnTo>
                <a:lnTo>
                  <a:pt x="8653" y="28612"/>
                </a:lnTo>
                <a:lnTo>
                  <a:pt x="13201" y="40686"/>
                </a:lnTo>
                <a:lnTo>
                  <a:pt x="26242" y="76612"/>
                </a:lnTo>
                <a:lnTo>
                  <a:pt x="37035" y="114273"/>
                </a:lnTo>
                <a:lnTo>
                  <a:pt x="33020" y="126360"/>
                </a:lnTo>
                <a:lnTo>
                  <a:pt x="28802" y="138325"/>
                </a:lnTo>
                <a:lnTo>
                  <a:pt x="24316" y="150164"/>
                </a:lnTo>
                <a:lnTo>
                  <a:pt x="22500" y="154762"/>
                </a:lnTo>
                <a:lnTo>
                  <a:pt x="20252" y="159346"/>
                </a:lnTo>
                <a:lnTo>
                  <a:pt x="18627" y="163944"/>
                </a:lnTo>
                <a:lnTo>
                  <a:pt x="19833" y="165468"/>
                </a:lnTo>
                <a:lnTo>
                  <a:pt x="24113" y="165468"/>
                </a:lnTo>
                <a:lnTo>
                  <a:pt x="28190" y="165252"/>
                </a:lnTo>
                <a:lnTo>
                  <a:pt x="32604" y="165252"/>
                </a:lnTo>
                <a:lnTo>
                  <a:pt x="36611" y="153464"/>
                </a:lnTo>
                <a:lnTo>
                  <a:pt x="40221" y="141441"/>
                </a:lnTo>
                <a:lnTo>
                  <a:pt x="44299" y="128864"/>
                </a:lnTo>
                <a:lnTo>
                  <a:pt x="48195" y="116763"/>
                </a:lnTo>
                <a:lnTo>
                  <a:pt x="52166" y="104682"/>
                </a:lnTo>
                <a:lnTo>
                  <a:pt x="55900" y="93560"/>
                </a:lnTo>
                <a:lnTo>
                  <a:pt x="44649" y="93560"/>
                </a:lnTo>
                <a:lnTo>
                  <a:pt x="29739" y="49610"/>
                </a:lnTo>
                <a:lnTo>
                  <a:pt x="25786" y="37564"/>
                </a:lnTo>
                <a:lnTo>
                  <a:pt x="21935" y="25453"/>
                </a:lnTo>
                <a:lnTo>
                  <a:pt x="18036" y="13348"/>
                </a:lnTo>
                <a:lnTo>
                  <a:pt x="13940" y="1320"/>
                </a:lnTo>
                <a:lnTo>
                  <a:pt x="12112" y="0"/>
                </a:lnTo>
                <a:close/>
              </a:path>
              <a:path w="88265" h="165734">
                <a:moveTo>
                  <a:pt x="75167" y="660"/>
                </a:moveTo>
                <a:lnTo>
                  <a:pt x="71460" y="9794"/>
                </a:lnTo>
                <a:lnTo>
                  <a:pt x="68013" y="22037"/>
                </a:lnTo>
                <a:lnTo>
                  <a:pt x="64110" y="34101"/>
                </a:lnTo>
                <a:lnTo>
                  <a:pt x="60118" y="46126"/>
                </a:lnTo>
                <a:lnTo>
                  <a:pt x="44649" y="93560"/>
                </a:lnTo>
                <a:lnTo>
                  <a:pt x="55900" y="93560"/>
                </a:lnTo>
                <a:lnTo>
                  <a:pt x="75053" y="37564"/>
                </a:lnTo>
                <a:lnTo>
                  <a:pt x="78935" y="26381"/>
                </a:lnTo>
                <a:lnTo>
                  <a:pt x="83278" y="14454"/>
                </a:lnTo>
                <a:lnTo>
                  <a:pt x="87994" y="2628"/>
                </a:lnTo>
                <a:lnTo>
                  <a:pt x="86736" y="1092"/>
                </a:lnTo>
                <a:lnTo>
                  <a:pt x="79028" y="1092"/>
                </a:lnTo>
                <a:lnTo>
                  <a:pt x="75167" y="660"/>
                </a:lnTo>
                <a:close/>
              </a:path>
              <a:path w="88265" h="165734">
                <a:moveTo>
                  <a:pt x="86559" y="876"/>
                </a:moveTo>
                <a:lnTo>
                  <a:pt x="82685" y="876"/>
                </a:lnTo>
                <a:lnTo>
                  <a:pt x="79028" y="1092"/>
                </a:lnTo>
                <a:lnTo>
                  <a:pt x="86736" y="1092"/>
                </a:lnTo>
                <a:lnTo>
                  <a:pt x="86559" y="876"/>
                </a:lnTo>
                <a:close/>
              </a:path>
            </a:pathLst>
          </a:custGeom>
          <a:solidFill>
            <a:srgbClr val="FFFFFF"/>
          </a:solidFill>
        </p:spPr>
        <p:txBody>
          <a:bodyPr wrap="square" lIns="0" tIns="0" rIns="0" bIns="0" rtlCol="0"/>
          <a:lstStyle/>
          <a:p>
            <a:endParaRPr/>
          </a:p>
        </p:txBody>
      </p:sp>
      <p:sp>
        <p:nvSpPr>
          <p:cNvPr id="49" name="object 49"/>
          <p:cNvSpPr/>
          <p:nvPr/>
        </p:nvSpPr>
        <p:spPr>
          <a:xfrm>
            <a:off x="12155483" y="8173677"/>
            <a:ext cx="139065" cy="155575"/>
          </a:xfrm>
          <a:custGeom>
            <a:avLst/>
            <a:gdLst/>
            <a:ahLst/>
            <a:cxnLst/>
            <a:rect l="l" t="t" r="r" b="b"/>
            <a:pathLst>
              <a:path w="139065" h="155575">
                <a:moveTo>
                  <a:pt x="135168" y="14191"/>
                </a:moveTo>
                <a:lnTo>
                  <a:pt x="123166" y="14191"/>
                </a:lnTo>
                <a:lnTo>
                  <a:pt x="124255" y="77690"/>
                </a:lnTo>
                <a:lnTo>
                  <a:pt x="124645" y="104498"/>
                </a:lnTo>
                <a:lnTo>
                  <a:pt x="124916" y="128181"/>
                </a:lnTo>
                <a:lnTo>
                  <a:pt x="125095" y="153885"/>
                </a:lnTo>
                <a:lnTo>
                  <a:pt x="126326" y="155409"/>
                </a:lnTo>
                <a:lnTo>
                  <a:pt x="130390" y="154978"/>
                </a:lnTo>
                <a:lnTo>
                  <a:pt x="138518" y="154978"/>
                </a:lnTo>
                <a:lnTo>
                  <a:pt x="139068" y="144487"/>
                </a:lnTo>
                <a:lnTo>
                  <a:pt x="138991" y="140841"/>
                </a:lnTo>
                <a:lnTo>
                  <a:pt x="138472" y="128181"/>
                </a:lnTo>
                <a:lnTo>
                  <a:pt x="137990" y="115480"/>
                </a:lnTo>
                <a:lnTo>
                  <a:pt x="137539" y="102759"/>
                </a:lnTo>
                <a:lnTo>
                  <a:pt x="137113" y="89462"/>
                </a:lnTo>
                <a:lnTo>
                  <a:pt x="136767" y="77690"/>
                </a:lnTo>
                <a:lnTo>
                  <a:pt x="135168" y="14191"/>
                </a:lnTo>
                <a:close/>
              </a:path>
              <a:path w="139065" h="155575">
                <a:moveTo>
                  <a:pt x="27457" y="215"/>
                </a:moveTo>
                <a:lnTo>
                  <a:pt x="21158" y="660"/>
                </a:lnTo>
                <a:lnTo>
                  <a:pt x="8750" y="660"/>
                </a:lnTo>
                <a:lnTo>
                  <a:pt x="7429" y="13614"/>
                </a:lnTo>
                <a:lnTo>
                  <a:pt x="5349" y="65229"/>
                </a:lnTo>
                <a:lnTo>
                  <a:pt x="3933" y="91147"/>
                </a:lnTo>
                <a:lnTo>
                  <a:pt x="3252" y="104498"/>
                </a:lnTo>
                <a:lnTo>
                  <a:pt x="2671" y="116526"/>
                </a:lnTo>
                <a:lnTo>
                  <a:pt x="2028" y="128181"/>
                </a:lnTo>
                <a:lnTo>
                  <a:pt x="1146" y="140841"/>
                </a:lnTo>
                <a:lnTo>
                  <a:pt x="0" y="153441"/>
                </a:lnTo>
                <a:lnTo>
                  <a:pt x="1219" y="155194"/>
                </a:lnTo>
                <a:lnTo>
                  <a:pt x="12407" y="154978"/>
                </a:lnTo>
                <a:lnTo>
                  <a:pt x="13738" y="141947"/>
                </a:lnTo>
                <a:lnTo>
                  <a:pt x="14064" y="128181"/>
                </a:lnTo>
                <a:lnTo>
                  <a:pt x="14495" y="115480"/>
                </a:lnTo>
                <a:lnTo>
                  <a:pt x="15468" y="91147"/>
                </a:lnTo>
                <a:lnTo>
                  <a:pt x="20848" y="19045"/>
                </a:lnTo>
                <a:lnTo>
                  <a:pt x="33767" y="19045"/>
                </a:lnTo>
                <a:lnTo>
                  <a:pt x="32189" y="13614"/>
                </a:lnTo>
                <a:lnTo>
                  <a:pt x="28892" y="1536"/>
                </a:lnTo>
                <a:lnTo>
                  <a:pt x="27457" y="215"/>
                </a:lnTo>
                <a:close/>
              </a:path>
              <a:path w="139065" h="155575">
                <a:moveTo>
                  <a:pt x="33767" y="19045"/>
                </a:moveTo>
                <a:lnTo>
                  <a:pt x="20848" y="19045"/>
                </a:lnTo>
                <a:lnTo>
                  <a:pt x="38397" y="80065"/>
                </a:lnTo>
                <a:lnTo>
                  <a:pt x="45354" y="104498"/>
                </a:lnTo>
                <a:lnTo>
                  <a:pt x="52309" y="129243"/>
                </a:lnTo>
                <a:lnTo>
                  <a:pt x="55626" y="141194"/>
                </a:lnTo>
                <a:lnTo>
                  <a:pt x="58991" y="153441"/>
                </a:lnTo>
                <a:lnTo>
                  <a:pt x="60210" y="154978"/>
                </a:lnTo>
                <a:lnTo>
                  <a:pt x="65697" y="154978"/>
                </a:lnTo>
                <a:lnTo>
                  <a:pt x="71399" y="154546"/>
                </a:lnTo>
                <a:lnTo>
                  <a:pt x="77098" y="154546"/>
                </a:lnTo>
                <a:lnTo>
                  <a:pt x="80602" y="146962"/>
                </a:lnTo>
                <a:lnTo>
                  <a:pt x="81368" y="144487"/>
                </a:lnTo>
                <a:lnTo>
                  <a:pt x="69367" y="144487"/>
                </a:lnTo>
                <a:lnTo>
                  <a:pt x="35789" y="25984"/>
                </a:lnTo>
                <a:lnTo>
                  <a:pt x="33767" y="19045"/>
                </a:lnTo>
                <a:close/>
              </a:path>
              <a:path w="139065" h="155575">
                <a:moveTo>
                  <a:pt x="77098" y="154546"/>
                </a:moveTo>
                <a:lnTo>
                  <a:pt x="71399" y="154546"/>
                </a:lnTo>
                <a:lnTo>
                  <a:pt x="76898" y="154978"/>
                </a:lnTo>
                <a:lnTo>
                  <a:pt x="77098" y="154546"/>
                </a:lnTo>
                <a:close/>
              </a:path>
              <a:path w="139065" h="155575">
                <a:moveTo>
                  <a:pt x="133438" y="0"/>
                </a:moveTo>
                <a:lnTo>
                  <a:pt x="127330" y="444"/>
                </a:lnTo>
                <a:lnTo>
                  <a:pt x="121437" y="660"/>
                </a:lnTo>
                <a:lnTo>
                  <a:pt x="115328" y="660"/>
                </a:lnTo>
                <a:lnTo>
                  <a:pt x="112575" y="6897"/>
                </a:lnTo>
                <a:lnTo>
                  <a:pt x="108640" y="19045"/>
                </a:lnTo>
                <a:lnTo>
                  <a:pt x="104599" y="31030"/>
                </a:lnTo>
                <a:lnTo>
                  <a:pt x="100685" y="43065"/>
                </a:lnTo>
                <a:lnTo>
                  <a:pt x="69367" y="144487"/>
                </a:lnTo>
                <a:lnTo>
                  <a:pt x="81368" y="144487"/>
                </a:lnTo>
                <a:lnTo>
                  <a:pt x="96120" y="96833"/>
                </a:lnTo>
                <a:lnTo>
                  <a:pt x="99979" y="84511"/>
                </a:lnTo>
                <a:lnTo>
                  <a:pt x="115411" y="36784"/>
                </a:lnTo>
                <a:lnTo>
                  <a:pt x="123166" y="14191"/>
                </a:lnTo>
                <a:lnTo>
                  <a:pt x="135168" y="14191"/>
                </a:lnTo>
                <a:lnTo>
                  <a:pt x="134861" y="1752"/>
                </a:lnTo>
                <a:lnTo>
                  <a:pt x="133438" y="0"/>
                </a:lnTo>
                <a:close/>
              </a:path>
            </a:pathLst>
          </a:custGeom>
          <a:solidFill>
            <a:srgbClr val="FFFFFF"/>
          </a:solidFill>
        </p:spPr>
        <p:txBody>
          <a:bodyPr wrap="square" lIns="0" tIns="0" rIns="0" bIns="0" rtlCol="0"/>
          <a:lstStyle/>
          <a:p>
            <a:endParaRPr/>
          </a:p>
        </p:txBody>
      </p:sp>
      <p:sp>
        <p:nvSpPr>
          <p:cNvPr id="50" name="object 50"/>
          <p:cNvSpPr/>
          <p:nvPr/>
        </p:nvSpPr>
        <p:spPr>
          <a:xfrm>
            <a:off x="12327763" y="8215013"/>
            <a:ext cx="90805" cy="115570"/>
          </a:xfrm>
          <a:custGeom>
            <a:avLst/>
            <a:gdLst/>
            <a:ahLst/>
            <a:cxnLst/>
            <a:rect l="l" t="t" r="r" b="b"/>
            <a:pathLst>
              <a:path w="90804" h="115570">
                <a:moveTo>
                  <a:pt x="37584" y="0"/>
                </a:moveTo>
                <a:lnTo>
                  <a:pt x="3752" y="34837"/>
                </a:lnTo>
                <a:lnTo>
                  <a:pt x="0" y="69072"/>
                </a:lnTo>
                <a:lnTo>
                  <a:pt x="3243" y="82209"/>
                </a:lnTo>
                <a:lnTo>
                  <a:pt x="43831" y="114046"/>
                </a:lnTo>
                <a:lnTo>
                  <a:pt x="61524" y="115208"/>
                </a:lnTo>
                <a:lnTo>
                  <a:pt x="73822" y="111497"/>
                </a:lnTo>
                <a:lnTo>
                  <a:pt x="85256" y="105334"/>
                </a:lnTo>
                <a:lnTo>
                  <a:pt x="86284" y="103150"/>
                </a:lnTo>
                <a:lnTo>
                  <a:pt x="86284" y="102156"/>
                </a:lnTo>
                <a:lnTo>
                  <a:pt x="56108" y="102156"/>
                </a:lnTo>
                <a:lnTo>
                  <a:pt x="38875" y="101941"/>
                </a:lnTo>
                <a:lnTo>
                  <a:pt x="27299" y="95292"/>
                </a:lnTo>
                <a:lnTo>
                  <a:pt x="18968" y="84890"/>
                </a:lnTo>
                <a:lnTo>
                  <a:pt x="13933" y="71567"/>
                </a:lnTo>
                <a:lnTo>
                  <a:pt x="12243" y="56160"/>
                </a:lnTo>
                <a:lnTo>
                  <a:pt x="89129" y="56160"/>
                </a:lnTo>
                <a:lnTo>
                  <a:pt x="90355" y="53375"/>
                </a:lnTo>
                <a:lnTo>
                  <a:pt x="89674" y="45009"/>
                </a:lnTo>
                <a:lnTo>
                  <a:pt x="76925" y="45009"/>
                </a:lnTo>
                <a:lnTo>
                  <a:pt x="15828" y="32341"/>
                </a:lnTo>
                <a:lnTo>
                  <a:pt x="22552" y="20439"/>
                </a:lnTo>
                <a:lnTo>
                  <a:pt x="32846" y="12626"/>
                </a:lnTo>
                <a:lnTo>
                  <a:pt x="46813" y="9817"/>
                </a:lnTo>
                <a:lnTo>
                  <a:pt x="72939" y="9817"/>
                </a:lnTo>
                <a:lnTo>
                  <a:pt x="69416" y="6817"/>
                </a:lnTo>
                <a:lnTo>
                  <a:pt x="55705" y="1574"/>
                </a:lnTo>
                <a:lnTo>
                  <a:pt x="37584" y="0"/>
                </a:lnTo>
                <a:close/>
              </a:path>
              <a:path w="90804" h="115570">
                <a:moveTo>
                  <a:pt x="87085" y="90691"/>
                </a:moveTo>
                <a:lnTo>
                  <a:pt x="78658" y="95328"/>
                </a:lnTo>
                <a:lnTo>
                  <a:pt x="68987" y="99829"/>
                </a:lnTo>
                <a:lnTo>
                  <a:pt x="56108" y="102156"/>
                </a:lnTo>
                <a:lnTo>
                  <a:pt x="86284" y="102156"/>
                </a:lnTo>
                <a:lnTo>
                  <a:pt x="86284" y="98997"/>
                </a:lnTo>
                <a:lnTo>
                  <a:pt x="87085" y="90691"/>
                </a:lnTo>
                <a:close/>
              </a:path>
              <a:path w="90804" h="115570">
                <a:moveTo>
                  <a:pt x="72939" y="9817"/>
                </a:moveTo>
                <a:lnTo>
                  <a:pt x="46813" y="9817"/>
                </a:lnTo>
                <a:lnTo>
                  <a:pt x="56353" y="11202"/>
                </a:lnTo>
                <a:lnTo>
                  <a:pt x="67648" y="18193"/>
                </a:lnTo>
                <a:lnTo>
                  <a:pt x="74572" y="29904"/>
                </a:lnTo>
                <a:lnTo>
                  <a:pt x="76925" y="45009"/>
                </a:lnTo>
                <a:lnTo>
                  <a:pt x="89674" y="45009"/>
                </a:lnTo>
                <a:lnTo>
                  <a:pt x="89186" y="39007"/>
                </a:lnTo>
                <a:lnTo>
                  <a:pt x="85646" y="26088"/>
                </a:lnTo>
                <a:lnTo>
                  <a:pt x="79226" y="15173"/>
                </a:lnTo>
                <a:lnTo>
                  <a:pt x="72939" y="9817"/>
                </a:lnTo>
                <a:close/>
              </a:path>
            </a:pathLst>
          </a:custGeom>
          <a:solidFill>
            <a:srgbClr val="FFFFFF"/>
          </a:solidFill>
        </p:spPr>
        <p:txBody>
          <a:bodyPr wrap="square" lIns="0" tIns="0" rIns="0" bIns="0" rtlCol="0"/>
          <a:lstStyle/>
          <a:p>
            <a:endParaRPr/>
          </a:p>
        </p:txBody>
      </p:sp>
      <p:sp>
        <p:nvSpPr>
          <p:cNvPr id="51" name="object 51"/>
          <p:cNvSpPr/>
          <p:nvPr/>
        </p:nvSpPr>
        <p:spPr>
          <a:xfrm>
            <a:off x="12443149" y="8155098"/>
            <a:ext cx="89535" cy="174625"/>
          </a:xfrm>
          <a:custGeom>
            <a:avLst/>
            <a:gdLst/>
            <a:ahLst/>
            <a:cxnLst/>
            <a:rect l="l" t="t" r="r" b="b"/>
            <a:pathLst>
              <a:path w="89534" h="174625">
                <a:moveTo>
                  <a:pt x="68344" y="60553"/>
                </a:moveTo>
                <a:lnTo>
                  <a:pt x="23409" y="71738"/>
                </a:lnTo>
                <a:lnTo>
                  <a:pt x="953" y="107856"/>
                </a:lnTo>
                <a:lnTo>
                  <a:pt x="0" y="121294"/>
                </a:lnTo>
                <a:lnTo>
                  <a:pt x="1666" y="135131"/>
                </a:lnTo>
                <a:lnTo>
                  <a:pt x="23703" y="167254"/>
                </a:lnTo>
                <a:lnTo>
                  <a:pt x="53714" y="174439"/>
                </a:lnTo>
                <a:lnTo>
                  <a:pt x="65388" y="170442"/>
                </a:lnTo>
                <a:lnTo>
                  <a:pt x="76269" y="162636"/>
                </a:lnTo>
                <a:lnTo>
                  <a:pt x="89038" y="162636"/>
                </a:lnTo>
                <a:lnTo>
                  <a:pt x="89043" y="161019"/>
                </a:lnTo>
                <a:lnTo>
                  <a:pt x="53234" y="161019"/>
                </a:lnTo>
                <a:lnTo>
                  <a:pt x="36090" y="160856"/>
                </a:lnTo>
                <a:lnTo>
                  <a:pt x="26027" y="154054"/>
                </a:lnTo>
                <a:lnTo>
                  <a:pt x="18940" y="143173"/>
                </a:lnTo>
                <a:lnTo>
                  <a:pt x="14798" y="128733"/>
                </a:lnTo>
                <a:lnTo>
                  <a:pt x="13568" y="111253"/>
                </a:lnTo>
                <a:lnTo>
                  <a:pt x="17190" y="95990"/>
                </a:lnTo>
                <a:lnTo>
                  <a:pt x="24395" y="84839"/>
                </a:lnTo>
                <a:lnTo>
                  <a:pt x="34777" y="77386"/>
                </a:lnTo>
                <a:lnTo>
                  <a:pt x="47928" y="73217"/>
                </a:lnTo>
                <a:lnTo>
                  <a:pt x="63442" y="71920"/>
                </a:lnTo>
                <a:lnTo>
                  <a:pt x="87955" y="71920"/>
                </a:lnTo>
                <a:lnTo>
                  <a:pt x="87949" y="60985"/>
                </a:lnTo>
                <a:lnTo>
                  <a:pt x="71786" y="60985"/>
                </a:lnTo>
                <a:lnTo>
                  <a:pt x="68344" y="60553"/>
                </a:lnTo>
                <a:close/>
              </a:path>
              <a:path w="89534" h="174625">
                <a:moveTo>
                  <a:pt x="89038" y="162636"/>
                </a:moveTo>
                <a:lnTo>
                  <a:pt x="76269" y="162636"/>
                </a:lnTo>
                <a:lnTo>
                  <a:pt x="76280" y="172696"/>
                </a:lnTo>
                <a:lnTo>
                  <a:pt x="77272" y="173990"/>
                </a:lnTo>
                <a:lnTo>
                  <a:pt x="84600" y="173558"/>
                </a:lnTo>
                <a:lnTo>
                  <a:pt x="88270" y="173558"/>
                </a:lnTo>
                <a:lnTo>
                  <a:pt x="89038" y="162636"/>
                </a:lnTo>
                <a:close/>
              </a:path>
              <a:path w="89534" h="174625">
                <a:moveTo>
                  <a:pt x="87955" y="71920"/>
                </a:moveTo>
                <a:lnTo>
                  <a:pt x="71392" y="71920"/>
                </a:lnTo>
                <a:lnTo>
                  <a:pt x="75216" y="81517"/>
                </a:lnTo>
                <a:lnTo>
                  <a:pt x="75331" y="84839"/>
                </a:lnTo>
                <a:lnTo>
                  <a:pt x="75473" y="95990"/>
                </a:lnTo>
                <a:lnTo>
                  <a:pt x="75659" y="107111"/>
                </a:lnTo>
                <a:lnTo>
                  <a:pt x="75628" y="121294"/>
                </a:lnTo>
                <a:lnTo>
                  <a:pt x="65278" y="157990"/>
                </a:lnTo>
                <a:lnTo>
                  <a:pt x="53234" y="161019"/>
                </a:lnTo>
                <a:lnTo>
                  <a:pt x="89043" y="161019"/>
                </a:lnTo>
                <a:lnTo>
                  <a:pt x="88637" y="147830"/>
                </a:lnTo>
                <a:lnTo>
                  <a:pt x="88335" y="135131"/>
                </a:lnTo>
                <a:lnTo>
                  <a:pt x="88101" y="121294"/>
                </a:lnTo>
                <a:lnTo>
                  <a:pt x="87976" y="107111"/>
                </a:lnTo>
                <a:lnTo>
                  <a:pt x="87955" y="71920"/>
                </a:lnTo>
                <a:close/>
              </a:path>
              <a:path w="89534" h="174625">
                <a:moveTo>
                  <a:pt x="87051" y="0"/>
                </a:moveTo>
                <a:lnTo>
                  <a:pt x="78707" y="1752"/>
                </a:lnTo>
                <a:lnTo>
                  <a:pt x="74440" y="2400"/>
                </a:lnTo>
                <a:lnTo>
                  <a:pt x="73808" y="10275"/>
                </a:lnTo>
                <a:lnTo>
                  <a:pt x="74419" y="22906"/>
                </a:lnTo>
                <a:lnTo>
                  <a:pt x="74615" y="35560"/>
                </a:lnTo>
                <a:lnTo>
                  <a:pt x="74715" y="48249"/>
                </a:lnTo>
                <a:lnTo>
                  <a:pt x="75037" y="60985"/>
                </a:lnTo>
                <a:lnTo>
                  <a:pt x="87949" y="60985"/>
                </a:lnTo>
                <a:lnTo>
                  <a:pt x="87977" y="35560"/>
                </a:lnTo>
                <a:lnTo>
                  <a:pt x="88227" y="10275"/>
                </a:lnTo>
                <a:lnTo>
                  <a:pt x="88270" y="1320"/>
                </a:lnTo>
                <a:lnTo>
                  <a:pt x="87051" y="0"/>
                </a:lnTo>
                <a:close/>
              </a:path>
            </a:pathLst>
          </a:custGeom>
          <a:solidFill>
            <a:srgbClr val="FFFFFF"/>
          </a:solidFill>
        </p:spPr>
        <p:txBody>
          <a:bodyPr wrap="square" lIns="0" tIns="0" rIns="0" bIns="0" rtlCol="0"/>
          <a:lstStyle/>
          <a:p>
            <a:endParaRPr/>
          </a:p>
        </p:txBody>
      </p:sp>
      <p:sp>
        <p:nvSpPr>
          <p:cNvPr id="52" name="object 52"/>
          <p:cNvSpPr/>
          <p:nvPr/>
        </p:nvSpPr>
        <p:spPr>
          <a:xfrm>
            <a:off x="12576126" y="8162754"/>
            <a:ext cx="0" cy="166370"/>
          </a:xfrm>
          <a:custGeom>
            <a:avLst/>
            <a:gdLst/>
            <a:ahLst/>
            <a:cxnLst/>
            <a:rect l="l" t="t" r="r" b="b"/>
            <a:pathLst>
              <a:path h="166370">
                <a:moveTo>
                  <a:pt x="0" y="0"/>
                </a:moveTo>
                <a:lnTo>
                  <a:pt x="0" y="166116"/>
                </a:lnTo>
              </a:path>
            </a:pathLst>
          </a:custGeom>
          <a:ln w="16563">
            <a:solidFill>
              <a:srgbClr val="FFFFFF"/>
            </a:solidFill>
          </a:ln>
        </p:spPr>
        <p:txBody>
          <a:bodyPr wrap="square" lIns="0" tIns="0" rIns="0" bIns="0" rtlCol="0"/>
          <a:lstStyle/>
          <a:p>
            <a:endParaRPr/>
          </a:p>
        </p:txBody>
      </p:sp>
      <p:sp>
        <p:nvSpPr>
          <p:cNvPr id="53" name="object 53"/>
          <p:cNvSpPr/>
          <p:nvPr/>
        </p:nvSpPr>
        <p:spPr>
          <a:xfrm>
            <a:off x="12616800" y="8215300"/>
            <a:ext cx="79375" cy="116205"/>
          </a:xfrm>
          <a:custGeom>
            <a:avLst/>
            <a:gdLst/>
            <a:ahLst/>
            <a:cxnLst/>
            <a:rect l="l" t="t" r="r" b="b"/>
            <a:pathLst>
              <a:path w="79375" h="116204">
                <a:moveTo>
                  <a:pt x="54347" y="0"/>
                </a:moveTo>
                <a:lnTo>
                  <a:pt x="16011" y="12843"/>
                </a:lnTo>
                <a:lnTo>
                  <a:pt x="765" y="52666"/>
                </a:lnTo>
                <a:lnTo>
                  <a:pt x="0" y="71035"/>
                </a:lnTo>
                <a:lnTo>
                  <a:pt x="3197" y="84352"/>
                </a:lnTo>
                <a:lnTo>
                  <a:pt x="29551" y="112480"/>
                </a:lnTo>
                <a:lnTo>
                  <a:pt x="41147" y="115985"/>
                </a:lnTo>
                <a:lnTo>
                  <a:pt x="51674" y="115825"/>
                </a:lnTo>
                <a:lnTo>
                  <a:pt x="64258" y="113441"/>
                </a:lnTo>
                <a:lnTo>
                  <a:pt x="75932" y="107895"/>
                </a:lnTo>
                <a:lnTo>
                  <a:pt x="77773" y="105266"/>
                </a:lnTo>
                <a:lnTo>
                  <a:pt x="77935" y="103531"/>
                </a:lnTo>
                <a:lnTo>
                  <a:pt x="43061" y="103531"/>
                </a:lnTo>
                <a:lnTo>
                  <a:pt x="31865" y="99521"/>
                </a:lnTo>
                <a:lnTo>
                  <a:pt x="23293" y="91502"/>
                </a:lnTo>
                <a:lnTo>
                  <a:pt x="17335" y="79730"/>
                </a:lnTo>
                <a:lnTo>
                  <a:pt x="13985" y="64462"/>
                </a:lnTo>
                <a:lnTo>
                  <a:pt x="13236" y="45957"/>
                </a:lnTo>
                <a:lnTo>
                  <a:pt x="17438" y="32228"/>
                </a:lnTo>
                <a:lnTo>
                  <a:pt x="25024" y="21075"/>
                </a:lnTo>
                <a:lnTo>
                  <a:pt x="36095" y="13590"/>
                </a:lnTo>
                <a:lnTo>
                  <a:pt x="50752" y="10860"/>
                </a:lnTo>
                <a:lnTo>
                  <a:pt x="76731" y="10860"/>
                </a:lnTo>
                <a:lnTo>
                  <a:pt x="77151" y="7997"/>
                </a:lnTo>
                <a:lnTo>
                  <a:pt x="74767" y="5383"/>
                </a:lnTo>
                <a:lnTo>
                  <a:pt x="66242" y="1706"/>
                </a:lnTo>
                <a:lnTo>
                  <a:pt x="54347" y="0"/>
                </a:lnTo>
                <a:close/>
              </a:path>
              <a:path w="79375" h="116204">
                <a:moveTo>
                  <a:pt x="78764" y="92147"/>
                </a:moveTo>
                <a:lnTo>
                  <a:pt x="69417" y="97520"/>
                </a:lnTo>
                <a:lnTo>
                  <a:pt x="58129" y="102187"/>
                </a:lnTo>
                <a:lnTo>
                  <a:pt x="43061" y="103531"/>
                </a:lnTo>
                <a:lnTo>
                  <a:pt x="77935" y="103531"/>
                </a:lnTo>
                <a:lnTo>
                  <a:pt x="78060" y="102187"/>
                </a:lnTo>
                <a:lnTo>
                  <a:pt x="78180" y="96516"/>
                </a:lnTo>
                <a:lnTo>
                  <a:pt x="78764" y="92147"/>
                </a:lnTo>
                <a:close/>
              </a:path>
              <a:path w="79375" h="116204">
                <a:moveTo>
                  <a:pt x="76731" y="10860"/>
                </a:moveTo>
                <a:lnTo>
                  <a:pt x="50752" y="10860"/>
                </a:lnTo>
                <a:lnTo>
                  <a:pt x="63199" y="13611"/>
                </a:lnTo>
                <a:lnTo>
                  <a:pt x="73887" y="21332"/>
                </a:lnTo>
                <a:lnTo>
                  <a:pt x="75716" y="20455"/>
                </a:lnTo>
                <a:lnTo>
                  <a:pt x="75932" y="16303"/>
                </a:lnTo>
                <a:lnTo>
                  <a:pt x="76731" y="10860"/>
                </a:lnTo>
                <a:close/>
              </a:path>
            </a:pathLst>
          </a:custGeom>
          <a:solidFill>
            <a:srgbClr val="FFFFFF"/>
          </a:solidFill>
        </p:spPr>
        <p:txBody>
          <a:bodyPr wrap="square" lIns="0" tIns="0" rIns="0" bIns="0" rtlCol="0"/>
          <a:lstStyle/>
          <a:p>
            <a:endParaRPr/>
          </a:p>
        </p:txBody>
      </p:sp>
      <p:sp>
        <p:nvSpPr>
          <p:cNvPr id="54" name="object 54"/>
          <p:cNvSpPr/>
          <p:nvPr/>
        </p:nvSpPr>
        <p:spPr>
          <a:xfrm>
            <a:off x="12714261" y="8214391"/>
            <a:ext cx="76835" cy="116839"/>
          </a:xfrm>
          <a:custGeom>
            <a:avLst/>
            <a:gdLst/>
            <a:ahLst/>
            <a:cxnLst/>
            <a:rect l="l" t="t" r="r" b="b"/>
            <a:pathLst>
              <a:path w="76834" h="116840">
                <a:moveTo>
                  <a:pt x="70545" y="12130"/>
                </a:moveTo>
                <a:lnTo>
                  <a:pt x="49458" y="12130"/>
                </a:lnTo>
                <a:lnTo>
                  <a:pt x="59936" y="18771"/>
                </a:lnTo>
                <a:lnTo>
                  <a:pt x="63302" y="34257"/>
                </a:lnTo>
                <a:lnTo>
                  <a:pt x="60770" y="39018"/>
                </a:lnTo>
                <a:lnTo>
                  <a:pt x="47463" y="40958"/>
                </a:lnTo>
                <a:lnTo>
                  <a:pt x="33723" y="43791"/>
                </a:lnTo>
                <a:lnTo>
                  <a:pt x="20829" y="48568"/>
                </a:lnTo>
                <a:lnTo>
                  <a:pt x="10058" y="56343"/>
                </a:lnTo>
                <a:lnTo>
                  <a:pt x="2688" y="68167"/>
                </a:lnTo>
                <a:lnTo>
                  <a:pt x="0" y="85091"/>
                </a:lnTo>
                <a:lnTo>
                  <a:pt x="3548" y="98177"/>
                </a:lnTo>
                <a:lnTo>
                  <a:pt x="11578" y="108145"/>
                </a:lnTo>
                <a:lnTo>
                  <a:pt x="23853" y="114419"/>
                </a:lnTo>
                <a:lnTo>
                  <a:pt x="40139" y="116423"/>
                </a:lnTo>
                <a:lnTo>
                  <a:pt x="52201" y="112719"/>
                </a:lnTo>
                <a:lnTo>
                  <a:pt x="63302" y="105733"/>
                </a:lnTo>
                <a:lnTo>
                  <a:pt x="76380" y="105733"/>
                </a:lnTo>
                <a:lnTo>
                  <a:pt x="76311" y="104733"/>
                </a:lnTo>
                <a:lnTo>
                  <a:pt x="32393" y="104733"/>
                </a:lnTo>
                <a:lnTo>
                  <a:pt x="22554" y="100048"/>
                </a:lnTo>
                <a:lnTo>
                  <a:pt x="16148" y="89083"/>
                </a:lnTo>
                <a:lnTo>
                  <a:pt x="14803" y="70786"/>
                </a:lnTo>
                <a:lnTo>
                  <a:pt x="23235" y="60547"/>
                </a:lnTo>
                <a:lnTo>
                  <a:pt x="35910" y="54672"/>
                </a:lnTo>
                <a:lnTo>
                  <a:pt x="50156" y="51548"/>
                </a:lnTo>
                <a:lnTo>
                  <a:pt x="63302" y="49561"/>
                </a:lnTo>
                <a:lnTo>
                  <a:pt x="75589" y="49561"/>
                </a:lnTo>
                <a:lnTo>
                  <a:pt x="75709" y="22243"/>
                </a:lnTo>
                <a:lnTo>
                  <a:pt x="72790" y="14675"/>
                </a:lnTo>
                <a:lnTo>
                  <a:pt x="70545" y="12130"/>
                </a:lnTo>
                <a:close/>
              </a:path>
              <a:path w="76834" h="116840">
                <a:moveTo>
                  <a:pt x="76380" y="105733"/>
                </a:moveTo>
                <a:lnTo>
                  <a:pt x="63302" y="105733"/>
                </a:lnTo>
                <a:lnTo>
                  <a:pt x="63517" y="113607"/>
                </a:lnTo>
                <a:lnTo>
                  <a:pt x="64737" y="114915"/>
                </a:lnTo>
                <a:lnTo>
                  <a:pt x="68382" y="114483"/>
                </a:lnTo>
                <a:lnTo>
                  <a:pt x="72052" y="114483"/>
                </a:lnTo>
                <a:lnTo>
                  <a:pt x="75709" y="114267"/>
                </a:lnTo>
                <a:lnTo>
                  <a:pt x="76654" y="109688"/>
                </a:lnTo>
                <a:lnTo>
                  <a:pt x="76380" y="105733"/>
                </a:lnTo>
                <a:close/>
              </a:path>
              <a:path w="76834" h="116840">
                <a:moveTo>
                  <a:pt x="75589" y="49561"/>
                </a:moveTo>
                <a:lnTo>
                  <a:pt x="63302" y="49561"/>
                </a:lnTo>
                <a:lnTo>
                  <a:pt x="57578" y="98243"/>
                </a:lnTo>
                <a:lnTo>
                  <a:pt x="46911" y="103280"/>
                </a:lnTo>
                <a:lnTo>
                  <a:pt x="32393" y="104733"/>
                </a:lnTo>
                <a:lnTo>
                  <a:pt x="76311" y="104733"/>
                </a:lnTo>
                <a:lnTo>
                  <a:pt x="75777" y="97004"/>
                </a:lnTo>
                <a:lnTo>
                  <a:pt x="75608" y="89083"/>
                </a:lnTo>
                <a:lnTo>
                  <a:pt x="75589" y="49561"/>
                </a:lnTo>
                <a:close/>
              </a:path>
              <a:path w="76834" h="116840">
                <a:moveTo>
                  <a:pt x="37197" y="0"/>
                </a:moveTo>
                <a:lnTo>
                  <a:pt x="24637" y="2299"/>
                </a:lnTo>
                <a:lnTo>
                  <a:pt x="12667" y="6940"/>
                </a:lnTo>
                <a:lnTo>
                  <a:pt x="11638" y="8464"/>
                </a:lnTo>
                <a:lnTo>
                  <a:pt x="11447" y="11969"/>
                </a:lnTo>
                <a:lnTo>
                  <a:pt x="11447" y="15246"/>
                </a:lnTo>
                <a:lnTo>
                  <a:pt x="11041" y="18738"/>
                </a:lnTo>
                <a:lnTo>
                  <a:pt x="21877" y="15197"/>
                </a:lnTo>
                <a:lnTo>
                  <a:pt x="33164" y="12548"/>
                </a:lnTo>
                <a:lnTo>
                  <a:pt x="49458" y="12130"/>
                </a:lnTo>
                <a:lnTo>
                  <a:pt x="70545" y="12130"/>
                </a:lnTo>
                <a:lnTo>
                  <a:pt x="64873" y="5698"/>
                </a:lnTo>
                <a:lnTo>
                  <a:pt x="52866" y="1133"/>
                </a:lnTo>
                <a:lnTo>
                  <a:pt x="37197" y="0"/>
                </a:lnTo>
                <a:close/>
              </a:path>
            </a:pathLst>
          </a:custGeom>
          <a:solidFill>
            <a:srgbClr val="FFFFFF"/>
          </a:solidFill>
        </p:spPr>
        <p:txBody>
          <a:bodyPr wrap="square" lIns="0" tIns="0" rIns="0" bIns="0" rtlCol="0"/>
          <a:lstStyle/>
          <a:p>
            <a:endParaRPr/>
          </a:p>
        </p:txBody>
      </p:sp>
      <p:sp>
        <p:nvSpPr>
          <p:cNvPr id="55" name="object 55"/>
          <p:cNvSpPr/>
          <p:nvPr/>
        </p:nvSpPr>
        <p:spPr>
          <a:xfrm>
            <a:off x="12835532" y="8155109"/>
            <a:ext cx="0" cy="173990"/>
          </a:xfrm>
          <a:custGeom>
            <a:avLst/>
            <a:gdLst/>
            <a:ahLst/>
            <a:cxnLst/>
            <a:rect l="l" t="t" r="r" b="b"/>
            <a:pathLst>
              <a:path h="173990">
                <a:moveTo>
                  <a:pt x="0" y="0"/>
                </a:moveTo>
                <a:lnTo>
                  <a:pt x="0" y="173761"/>
                </a:lnTo>
              </a:path>
            </a:pathLst>
          </a:custGeom>
          <a:ln w="15802">
            <a:solidFill>
              <a:srgbClr val="FFFFFF"/>
            </a:solidFill>
          </a:ln>
        </p:spPr>
        <p:txBody>
          <a:bodyPr wrap="square" lIns="0" tIns="0" rIns="0" bIns="0" rtlCol="0"/>
          <a:lstStyle/>
          <a:p>
            <a:endParaRPr/>
          </a:p>
        </p:txBody>
      </p:sp>
      <p:sp>
        <p:nvSpPr>
          <p:cNvPr id="56" name="object 56"/>
          <p:cNvSpPr/>
          <p:nvPr/>
        </p:nvSpPr>
        <p:spPr>
          <a:xfrm>
            <a:off x="12947613" y="8171071"/>
            <a:ext cx="85725" cy="161290"/>
          </a:xfrm>
          <a:custGeom>
            <a:avLst/>
            <a:gdLst/>
            <a:ahLst/>
            <a:cxnLst/>
            <a:rect l="l" t="t" r="r" b="b"/>
            <a:pathLst>
              <a:path w="85725" h="161290">
                <a:moveTo>
                  <a:pt x="3272" y="133537"/>
                </a:moveTo>
                <a:lnTo>
                  <a:pt x="1240" y="133981"/>
                </a:lnTo>
                <a:lnTo>
                  <a:pt x="517" y="145824"/>
                </a:lnTo>
                <a:lnTo>
                  <a:pt x="450" y="147341"/>
                </a:lnTo>
                <a:lnTo>
                  <a:pt x="2465" y="150589"/>
                </a:lnTo>
                <a:lnTo>
                  <a:pt x="13691" y="156382"/>
                </a:lnTo>
                <a:lnTo>
                  <a:pt x="26269" y="159764"/>
                </a:lnTo>
                <a:lnTo>
                  <a:pt x="39276" y="160859"/>
                </a:lnTo>
                <a:lnTo>
                  <a:pt x="52597" y="159156"/>
                </a:lnTo>
                <a:lnTo>
                  <a:pt x="64769" y="154254"/>
                </a:lnTo>
                <a:lnTo>
                  <a:pt x="73099" y="147341"/>
                </a:lnTo>
                <a:lnTo>
                  <a:pt x="25238" y="147341"/>
                </a:lnTo>
                <a:lnTo>
                  <a:pt x="13335" y="142102"/>
                </a:lnTo>
                <a:lnTo>
                  <a:pt x="3272" y="133537"/>
                </a:lnTo>
                <a:close/>
              </a:path>
              <a:path w="85725" h="161290">
                <a:moveTo>
                  <a:pt x="43489" y="0"/>
                </a:moveTo>
                <a:lnTo>
                  <a:pt x="8569" y="15574"/>
                </a:lnTo>
                <a:lnTo>
                  <a:pt x="0" y="45982"/>
                </a:lnTo>
                <a:lnTo>
                  <a:pt x="3400" y="57237"/>
                </a:lnTo>
                <a:lnTo>
                  <a:pt x="9682" y="65995"/>
                </a:lnTo>
                <a:lnTo>
                  <a:pt x="18078" y="72908"/>
                </a:lnTo>
                <a:lnTo>
                  <a:pt x="27819" y="78626"/>
                </a:lnTo>
                <a:lnTo>
                  <a:pt x="38137" y="83800"/>
                </a:lnTo>
                <a:lnTo>
                  <a:pt x="48264" y="89082"/>
                </a:lnTo>
                <a:lnTo>
                  <a:pt x="57431" y="95122"/>
                </a:lnTo>
                <a:lnTo>
                  <a:pt x="64871" y="102571"/>
                </a:lnTo>
                <a:lnTo>
                  <a:pt x="69816" y="112081"/>
                </a:lnTo>
                <a:lnTo>
                  <a:pt x="71496" y="124302"/>
                </a:lnTo>
                <a:lnTo>
                  <a:pt x="66537" y="134985"/>
                </a:lnTo>
                <a:lnTo>
                  <a:pt x="57046" y="142494"/>
                </a:lnTo>
                <a:lnTo>
                  <a:pt x="43214" y="146667"/>
                </a:lnTo>
                <a:lnTo>
                  <a:pt x="25238" y="147341"/>
                </a:lnTo>
                <a:lnTo>
                  <a:pt x="73099" y="147341"/>
                </a:lnTo>
                <a:lnTo>
                  <a:pt x="74927" y="145824"/>
                </a:lnTo>
                <a:lnTo>
                  <a:pt x="82202" y="133537"/>
                </a:lnTo>
                <a:lnTo>
                  <a:pt x="84234" y="128507"/>
                </a:lnTo>
                <a:lnTo>
                  <a:pt x="85441" y="122830"/>
                </a:lnTo>
                <a:lnTo>
                  <a:pt x="85409" y="115415"/>
                </a:lnTo>
                <a:lnTo>
                  <a:pt x="62912" y="78431"/>
                </a:lnTo>
                <a:lnTo>
                  <a:pt x="43936" y="67854"/>
                </a:lnTo>
                <a:lnTo>
                  <a:pt x="34773" y="62503"/>
                </a:lnTo>
                <a:lnTo>
                  <a:pt x="26684" y="56333"/>
                </a:lnTo>
                <a:lnTo>
                  <a:pt x="20315" y="48759"/>
                </a:lnTo>
                <a:lnTo>
                  <a:pt x="16310" y="39200"/>
                </a:lnTo>
                <a:lnTo>
                  <a:pt x="15313" y="27071"/>
                </a:lnTo>
                <a:lnTo>
                  <a:pt x="23497" y="18315"/>
                </a:lnTo>
                <a:lnTo>
                  <a:pt x="36587" y="13479"/>
                </a:lnTo>
                <a:lnTo>
                  <a:pt x="53983" y="12297"/>
                </a:lnTo>
                <a:lnTo>
                  <a:pt x="80357" y="12297"/>
                </a:lnTo>
                <a:lnTo>
                  <a:pt x="80564" y="10474"/>
                </a:lnTo>
                <a:lnTo>
                  <a:pt x="69062" y="3740"/>
                </a:lnTo>
                <a:lnTo>
                  <a:pt x="56885" y="846"/>
                </a:lnTo>
                <a:lnTo>
                  <a:pt x="43489" y="0"/>
                </a:lnTo>
                <a:close/>
              </a:path>
              <a:path w="85725" h="161290">
                <a:moveTo>
                  <a:pt x="80357" y="12297"/>
                </a:moveTo>
                <a:lnTo>
                  <a:pt x="53983" y="12297"/>
                </a:lnTo>
                <a:lnTo>
                  <a:pt x="66137" y="15810"/>
                </a:lnTo>
                <a:lnTo>
                  <a:pt x="77516" y="22285"/>
                </a:lnTo>
                <a:lnTo>
                  <a:pt x="79345" y="21192"/>
                </a:lnTo>
                <a:lnTo>
                  <a:pt x="80357" y="12297"/>
                </a:lnTo>
                <a:close/>
              </a:path>
            </a:pathLst>
          </a:custGeom>
          <a:solidFill>
            <a:srgbClr val="FFFFFF"/>
          </a:solidFill>
        </p:spPr>
        <p:txBody>
          <a:bodyPr wrap="square" lIns="0" tIns="0" rIns="0" bIns="0" rtlCol="0"/>
          <a:lstStyle/>
          <a:p>
            <a:endParaRPr/>
          </a:p>
        </p:txBody>
      </p:sp>
      <p:sp>
        <p:nvSpPr>
          <p:cNvPr id="57" name="object 57"/>
          <p:cNvSpPr/>
          <p:nvPr/>
        </p:nvSpPr>
        <p:spPr>
          <a:xfrm>
            <a:off x="13061715" y="8215300"/>
            <a:ext cx="79375" cy="116205"/>
          </a:xfrm>
          <a:custGeom>
            <a:avLst/>
            <a:gdLst/>
            <a:ahLst/>
            <a:cxnLst/>
            <a:rect l="l" t="t" r="r" b="b"/>
            <a:pathLst>
              <a:path w="79375" h="116204">
                <a:moveTo>
                  <a:pt x="54343" y="0"/>
                </a:moveTo>
                <a:lnTo>
                  <a:pt x="16014" y="12840"/>
                </a:lnTo>
                <a:lnTo>
                  <a:pt x="766" y="52662"/>
                </a:lnTo>
                <a:lnTo>
                  <a:pt x="0" y="71030"/>
                </a:lnTo>
                <a:lnTo>
                  <a:pt x="3194" y="84349"/>
                </a:lnTo>
                <a:lnTo>
                  <a:pt x="29540" y="112480"/>
                </a:lnTo>
                <a:lnTo>
                  <a:pt x="41136" y="115985"/>
                </a:lnTo>
                <a:lnTo>
                  <a:pt x="51651" y="115825"/>
                </a:lnTo>
                <a:lnTo>
                  <a:pt x="64245" y="113441"/>
                </a:lnTo>
                <a:lnTo>
                  <a:pt x="75908" y="107895"/>
                </a:lnTo>
                <a:lnTo>
                  <a:pt x="77750" y="105267"/>
                </a:lnTo>
                <a:lnTo>
                  <a:pt x="77911" y="103532"/>
                </a:lnTo>
                <a:lnTo>
                  <a:pt x="43078" y="103532"/>
                </a:lnTo>
                <a:lnTo>
                  <a:pt x="31878" y="99524"/>
                </a:lnTo>
                <a:lnTo>
                  <a:pt x="23304" y="91506"/>
                </a:lnTo>
                <a:lnTo>
                  <a:pt x="17347" y="79734"/>
                </a:lnTo>
                <a:lnTo>
                  <a:pt x="13998" y="64468"/>
                </a:lnTo>
                <a:lnTo>
                  <a:pt x="13248" y="45964"/>
                </a:lnTo>
                <a:lnTo>
                  <a:pt x="17447" y="32232"/>
                </a:lnTo>
                <a:lnTo>
                  <a:pt x="25029" y="21078"/>
                </a:lnTo>
                <a:lnTo>
                  <a:pt x="36097" y="13591"/>
                </a:lnTo>
                <a:lnTo>
                  <a:pt x="50756" y="10861"/>
                </a:lnTo>
                <a:lnTo>
                  <a:pt x="76715" y="10861"/>
                </a:lnTo>
                <a:lnTo>
                  <a:pt x="77140" y="7997"/>
                </a:lnTo>
                <a:lnTo>
                  <a:pt x="74771" y="5381"/>
                </a:lnTo>
                <a:lnTo>
                  <a:pt x="66233" y="1705"/>
                </a:lnTo>
                <a:lnTo>
                  <a:pt x="54343" y="0"/>
                </a:lnTo>
                <a:close/>
              </a:path>
              <a:path w="79375" h="116204">
                <a:moveTo>
                  <a:pt x="78778" y="92147"/>
                </a:moveTo>
                <a:lnTo>
                  <a:pt x="69421" y="97511"/>
                </a:lnTo>
                <a:lnTo>
                  <a:pt x="58135" y="102185"/>
                </a:lnTo>
                <a:lnTo>
                  <a:pt x="43078" y="103532"/>
                </a:lnTo>
                <a:lnTo>
                  <a:pt x="77911" y="103532"/>
                </a:lnTo>
                <a:lnTo>
                  <a:pt x="78036" y="102185"/>
                </a:lnTo>
                <a:lnTo>
                  <a:pt x="78156" y="96516"/>
                </a:lnTo>
                <a:lnTo>
                  <a:pt x="78778" y="92147"/>
                </a:lnTo>
                <a:close/>
              </a:path>
              <a:path w="79375" h="116204">
                <a:moveTo>
                  <a:pt x="76715" y="10861"/>
                </a:moveTo>
                <a:lnTo>
                  <a:pt x="50756" y="10861"/>
                </a:lnTo>
                <a:lnTo>
                  <a:pt x="63203" y="13617"/>
                </a:lnTo>
                <a:lnTo>
                  <a:pt x="73889" y="21332"/>
                </a:lnTo>
                <a:lnTo>
                  <a:pt x="75730" y="20456"/>
                </a:lnTo>
                <a:lnTo>
                  <a:pt x="75908" y="16303"/>
                </a:lnTo>
                <a:lnTo>
                  <a:pt x="76715" y="10861"/>
                </a:lnTo>
                <a:close/>
              </a:path>
            </a:pathLst>
          </a:custGeom>
          <a:solidFill>
            <a:srgbClr val="FFFFFF"/>
          </a:solidFill>
        </p:spPr>
        <p:txBody>
          <a:bodyPr wrap="square" lIns="0" tIns="0" rIns="0" bIns="0" rtlCol="0"/>
          <a:lstStyle/>
          <a:p>
            <a:endParaRPr/>
          </a:p>
        </p:txBody>
      </p:sp>
      <p:sp>
        <p:nvSpPr>
          <p:cNvPr id="58" name="object 58"/>
          <p:cNvSpPr/>
          <p:nvPr/>
        </p:nvSpPr>
        <p:spPr>
          <a:xfrm>
            <a:off x="13164818" y="8155109"/>
            <a:ext cx="83820" cy="173990"/>
          </a:xfrm>
          <a:custGeom>
            <a:avLst/>
            <a:gdLst/>
            <a:ahLst/>
            <a:cxnLst/>
            <a:rect l="l" t="t" r="r" b="b"/>
            <a:pathLst>
              <a:path w="83819" h="173990">
                <a:moveTo>
                  <a:pt x="75033" y="70815"/>
                </a:moveTo>
                <a:lnTo>
                  <a:pt x="55407" y="70815"/>
                </a:lnTo>
                <a:lnTo>
                  <a:pt x="63129" y="74523"/>
                </a:lnTo>
                <a:lnTo>
                  <a:pt x="67132" y="83366"/>
                </a:lnTo>
                <a:lnTo>
                  <a:pt x="69335" y="95230"/>
                </a:lnTo>
                <a:lnTo>
                  <a:pt x="69675" y="108625"/>
                </a:lnTo>
                <a:lnTo>
                  <a:pt x="69762" y="113450"/>
                </a:lnTo>
                <a:lnTo>
                  <a:pt x="69875" y="152824"/>
                </a:lnTo>
                <a:lnTo>
                  <a:pt x="69759" y="159974"/>
                </a:lnTo>
                <a:lnTo>
                  <a:pt x="69644" y="172669"/>
                </a:lnTo>
                <a:lnTo>
                  <a:pt x="70660" y="173977"/>
                </a:lnTo>
                <a:lnTo>
                  <a:pt x="74749" y="173977"/>
                </a:lnTo>
                <a:lnTo>
                  <a:pt x="82877" y="173545"/>
                </a:lnTo>
                <a:lnTo>
                  <a:pt x="83827" y="165534"/>
                </a:lnTo>
                <a:lnTo>
                  <a:pt x="83381" y="151584"/>
                </a:lnTo>
                <a:lnTo>
                  <a:pt x="83072" y="138876"/>
                </a:lnTo>
                <a:lnTo>
                  <a:pt x="82847" y="126162"/>
                </a:lnTo>
                <a:lnTo>
                  <a:pt x="82125" y="95638"/>
                </a:lnTo>
                <a:lnTo>
                  <a:pt x="80074" y="83545"/>
                </a:lnTo>
                <a:lnTo>
                  <a:pt x="75033" y="70815"/>
                </a:lnTo>
                <a:close/>
              </a:path>
              <a:path w="83819" h="173990">
                <a:moveTo>
                  <a:pt x="13713" y="0"/>
                </a:moveTo>
                <a:lnTo>
                  <a:pt x="9433" y="863"/>
                </a:lnTo>
                <a:lnTo>
                  <a:pt x="5382" y="1739"/>
                </a:lnTo>
                <a:lnTo>
                  <a:pt x="1089" y="2171"/>
                </a:lnTo>
                <a:lnTo>
                  <a:pt x="0" y="6953"/>
                </a:lnTo>
                <a:lnTo>
                  <a:pt x="870" y="18419"/>
                </a:lnTo>
                <a:lnTo>
                  <a:pt x="1429" y="30324"/>
                </a:lnTo>
                <a:lnTo>
                  <a:pt x="1744" y="42729"/>
                </a:lnTo>
                <a:lnTo>
                  <a:pt x="1838" y="118480"/>
                </a:lnTo>
                <a:lnTo>
                  <a:pt x="1711" y="172453"/>
                </a:lnTo>
                <a:lnTo>
                  <a:pt x="2931" y="173761"/>
                </a:lnTo>
                <a:lnTo>
                  <a:pt x="6791" y="173545"/>
                </a:lnTo>
                <a:lnTo>
                  <a:pt x="14729" y="173545"/>
                </a:lnTo>
                <a:lnTo>
                  <a:pt x="15718" y="164276"/>
                </a:lnTo>
                <a:lnTo>
                  <a:pt x="14747" y="126162"/>
                </a:lnTo>
                <a:lnTo>
                  <a:pt x="14322" y="88074"/>
                </a:lnTo>
                <a:lnTo>
                  <a:pt x="22514" y="78963"/>
                </a:lnTo>
                <a:lnTo>
                  <a:pt x="34437" y="73078"/>
                </a:lnTo>
                <a:lnTo>
                  <a:pt x="34870" y="72999"/>
                </a:lnTo>
                <a:lnTo>
                  <a:pt x="14322" y="72999"/>
                </a:lnTo>
                <a:lnTo>
                  <a:pt x="14359" y="26721"/>
                </a:lnTo>
                <a:lnTo>
                  <a:pt x="14556" y="13988"/>
                </a:lnTo>
                <a:lnTo>
                  <a:pt x="14919" y="1308"/>
                </a:lnTo>
                <a:lnTo>
                  <a:pt x="13713" y="0"/>
                </a:lnTo>
                <a:close/>
              </a:path>
              <a:path w="83819" h="173990">
                <a:moveTo>
                  <a:pt x="49826" y="59023"/>
                </a:moveTo>
                <a:lnTo>
                  <a:pt x="37191" y="61071"/>
                </a:lnTo>
                <a:lnTo>
                  <a:pt x="25289" y="65980"/>
                </a:lnTo>
                <a:lnTo>
                  <a:pt x="14322" y="72999"/>
                </a:lnTo>
                <a:lnTo>
                  <a:pt x="34870" y="72999"/>
                </a:lnTo>
                <a:lnTo>
                  <a:pt x="46873" y="70815"/>
                </a:lnTo>
                <a:lnTo>
                  <a:pt x="75033" y="70815"/>
                </a:lnTo>
                <a:lnTo>
                  <a:pt x="74133" y="68542"/>
                </a:lnTo>
                <a:lnTo>
                  <a:pt x="63425" y="61350"/>
                </a:lnTo>
                <a:lnTo>
                  <a:pt x="49826" y="59023"/>
                </a:lnTo>
                <a:close/>
              </a:path>
            </a:pathLst>
          </a:custGeom>
          <a:solidFill>
            <a:srgbClr val="FFFFFF"/>
          </a:solidFill>
        </p:spPr>
        <p:txBody>
          <a:bodyPr wrap="square" lIns="0" tIns="0" rIns="0" bIns="0" rtlCol="0"/>
          <a:lstStyle/>
          <a:p>
            <a:endParaRPr/>
          </a:p>
        </p:txBody>
      </p:sp>
      <p:sp>
        <p:nvSpPr>
          <p:cNvPr id="59" name="object 59"/>
          <p:cNvSpPr/>
          <p:nvPr/>
        </p:nvSpPr>
        <p:spPr>
          <a:xfrm>
            <a:off x="13281663" y="8215477"/>
            <a:ext cx="92710" cy="116205"/>
          </a:xfrm>
          <a:custGeom>
            <a:avLst/>
            <a:gdLst/>
            <a:ahLst/>
            <a:cxnLst/>
            <a:rect l="l" t="t" r="r" b="b"/>
            <a:pathLst>
              <a:path w="92709" h="116204">
                <a:moveTo>
                  <a:pt x="34847" y="0"/>
                </a:moveTo>
                <a:lnTo>
                  <a:pt x="3172" y="35774"/>
                </a:lnTo>
                <a:lnTo>
                  <a:pt x="0" y="71592"/>
                </a:lnTo>
                <a:lnTo>
                  <a:pt x="3510" y="85947"/>
                </a:lnTo>
                <a:lnTo>
                  <a:pt x="9674" y="98130"/>
                </a:lnTo>
                <a:lnTo>
                  <a:pt x="18660" y="107556"/>
                </a:lnTo>
                <a:lnTo>
                  <a:pt x="30639" y="113641"/>
                </a:lnTo>
                <a:lnTo>
                  <a:pt x="45780" y="115800"/>
                </a:lnTo>
                <a:lnTo>
                  <a:pt x="52444" y="115420"/>
                </a:lnTo>
                <a:lnTo>
                  <a:pt x="65294" y="111958"/>
                </a:lnTo>
                <a:lnTo>
                  <a:pt x="75543" y="105100"/>
                </a:lnTo>
                <a:lnTo>
                  <a:pt x="76302" y="104122"/>
                </a:lnTo>
                <a:lnTo>
                  <a:pt x="43875" y="104122"/>
                </a:lnTo>
                <a:lnTo>
                  <a:pt x="31229" y="100712"/>
                </a:lnTo>
                <a:lnTo>
                  <a:pt x="22322" y="92827"/>
                </a:lnTo>
                <a:lnTo>
                  <a:pt x="16644" y="81038"/>
                </a:lnTo>
                <a:lnTo>
                  <a:pt x="13687" y="65913"/>
                </a:lnTo>
                <a:lnTo>
                  <a:pt x="12944" y="48023"/>
                </a:lnTo>
                <a:lnTo>
                  <a:pt x="15705" y="33322"/>
                </a:lnTo>
                <a:lnTo>
                  <a:pt x="21795" y="21228"/>
                </a:lnTo>
                <a:lnTo>
                  <a:pt x="31872" y="13028"/>
                </a:lnTo>
                <a:lnTo>
                  <a:pt x="46593" y="10009"/>
                </a:lnTo>
                <a:lnTo>
                  <a:pt x="73374" y="10009"/>
                </a:lnTo>
                <a:lnTo>
                  <a:pt x="67685" y="5962"/>
                </a:lnTo>
                <a:lnTo>
                  <a:pt x="53299" y="1263"/>
                </a:lnTo>
                <a:lnTo>
                  <a:pt x="34847" y="0"/>
                </a:lnTo>
                <a:close/>
              </a:path>
              <a:path w="92709" h="116204">
                <a:moveTo>
                  <a:pt x="73374" y="10009"/>
                </a:moveTo>
                <a:lnTo>
                  <a:pt x="46593" y="10009"/>
                </a:lnTo>
                <a:lnTo>
                  <a:pt x="49308" y="10107"/>
                </a:lnTo>
                <a:lnTo>
                  <a:pt x="61486" y="13789"/>
                </a:lnTo>
                <a:lnTo>
                  <a:pt x="70043" y="22166"/>
                </a:lnTo>
                <a:lnTo>
                  <a:pt x="75477" y="34387"/>
                </a:lnTo>
                <a:lnTo>
                  <a:pt x="78289" y="49603"/>
                </a:lnTo>
                <a:lnTo>
                  <a:pt x="78978" y="66962"/>
                </a:lnTo>
                <a:lnTo>
                  <a:pt x="76168" y="81142"/>
                </a:lnTo>
                <a:lnTo>
                  <a:pt x="69903" y="93006"/>
                </a:lnTo>
                <a:lnTo>
                  <a:pt x="59399" y="101139"/>
                </a:lnTo>
                <a:lnTo>
                  <a:pt x="43875" y="104122"/>
                </a:lnTo>
                <a:lnTo>
                  <a:pt x="76302" y="104122"/>
                </a:lnTo>
                <a:lnTo>
                  <a:pt x="91721" y="66962"/>
                </a:lnTo>
                <a:lnTo>
                  <a:pt x="92663" y="49042"/>
                </a:lnTo>
                <a:lnTo>
                  <a:pt x="90493" y="35634"/>
                </a:lnTo>
                <a:lnTo>
                  <a:pt x="85877" y="23649"/>
                </a:lnTo>
                <a:lnTo>
                  <a:pt x="78409" y="13591"/>
                </a:lnTo>
                <a:lnTo>
                  <a:pt x="73374" y="10009"/>
                </a:lnTo>
                <a:close/>
              </a:path>
            </a:pathLst>
          </a:custGeom>
          <a:solidFill>
            <a:srgbClr val="FFFFFF"/>
          </a:solidFill>
        </p:spPr>
        <p:txBody>
          <a:bodyPr wrap="square" lIns="0" tIns="0" rIns="0" bIns="0" rtlCol="0"/>
          <a:lstStyle/>
          <a:p>
            <a:endParaRPr/>
          </a:p>
        </p:txBody>
      </p:sp>
      <p:sp>
        <p:nvSpPr>
          <p:cNvPr id="60" name="object 60"/>
          <p:cNvSpPr/>
          <p:nvPr/>
        </p:nvSpPr>
        <p:spPr>
          <a:xfrm>
            <a:off x="13402098" y="8215474"/>
            <a:ext cx="92710" cy="116205"/>
          </a:xfrm>
          <a:custGeom>
            <a:avLst/>
            <a:gdLst/>
            <a:ahLst/>
            <a:cxnLst/>
            <a:rect l="l" t="t" r="r" b="b"/>
            <a:pathLst>
              <a:path w="92709" h="116204">
                <a:moveTo>
                  <a:pt x="34852" y="0"/>
                </a:moveTo>
                <a:lnTo>
                  <a:pt x="3174" y="35769"/>
                </a:lnTo>
                <a:lnTo>
                  <a:pt x="0" y="71587"/>
                </a:lnTo>
                <a:lnTo>
                  <a:pt x="3509" y="85944"/>
                </a:lnTo>
                <a:lnTo>
                  <a:pt x="9671" y="98129"/>
                </a:lnTo>
                <a:lnTo>
                  <a:pt x="18656" y="107558"/>
                </a:lnTo>
                <a:lnTo>
                  <a:pt x="30632" y="113644"/>
                </a:lnTo>
                <a:lnTo>
                  <a:pt x="45768" y="115803"/>
                </a:lnTo>
                <a:lnTo>
                  <a:pt x="52420" y="115425"/>
                </a:lnTo>
                <a:lnTo>
                  <a:pt x="65274" y="111965"/>
                </a:lnTo>
                <a:lnTo>
                  <a:pt x="75526" y="105108"/>
                </a:lnTo>
                <a:lnTo>
                  <a:pt x="76289" y="104126"/>
                </a:lnTo>
                <a:lnTo>
                  <a:pt x="43884" y="104126"/>
                </a:lnTo>
                <a:lnTo>
                  <a:pt x="31236" y="100718"/>
                </a:lnTo>
                <a:lnTo>
                  <a:pt x="22325" y="92834"/>
                </a:lnTo>
                <a:lnTo>
                  <a:pt x="16646" y="81045"/>
                </a:lnTo>
                <a:lnTo>
                  <a:pt x="13688" y="65922"/>
                </a:lnTo>
                <a:lnTo>
                  <a:pt x="12945" y="48033"/>
                </a:lnTo>
                <a:lnTo>
                  <a:pt x="15701" y="33330"/>
                </a:lnTo>
                <a:lnTo>
                  <a:pt x="21787" y="21234"/>
                </a:lnTo>
                <a:lnTo>
                  <a:pt x="31861" y="13032"/>
                </a:lnTo>
                <a:lnTo>
                  <a:pt x="46581" y="10012"/>
                </a:lnTo>
                <a:lnTo>
                  <a:pt x="73372" y="10012"/>
                </a:lnTo>
                <a:lnTo>
                  <a:pt x="67689" y="5965"/>
                </a:lnTo>
                <a:lnTo>
                  <a:pt x="53305" y="1265"/>
                </a:lnTo>
                <a:lnTo>
                  <a:pt x="34852" y="0"/>
                </a:lnTo>
                <a:close/>
              </a:path>
              <a:path w="92709" h="116204">
                <a:moveTo>
                  <a:pt x="73372" y="10012"/>
                </a:moveTo>
                <a:lnTo>
                  <a:pt x="46581" y="10012"/>
                </a:lnTo>
                <a:lnTo>
                  <a:pt x="49283" y="10109"/>
                </a:lnTo>
                <a:lnTo>
                  <a:pt x="61467" y="13787"/>
                </a:lnTo>
                <a:lnTo>
                  <a:pt x="70027" y="22161"/>
                </a:lnTo>
                <a:lnTo>
                  <a:pt x="75464" y="34381"/>
                </a:lnTo>
                <a:lnTo>
                  <a:pt x="78277" y="49595"/>
                </a:lnTo>
                <a:lnTo>
                  <a:pt x="78967" y="66951"/>
                </a:lnTo>
                <a:lnTo>
                  <a:pt x="76160" y="81135"/>
                </a:lnTo>
                <a:lnTo>
                  <a:pt x="69899" y="93004"/>
                </a:lnTo>
                <a:lnTo>
                  <a:pt x="59401" y="101140"/>
                </a:lnTo>
                <a:lnTo>
                  <a:pt x="43884" y="104126"/>
                </a:lnTo>
                <a:lnTo>
                  <a:pt x="76289" y="104126"/>
                </a:lnTo>
                <a:lnTo>
                  <a:pt x="91715" y="66951"/>
                </a:lnTo>
                <a:lnTo>
                  <a:pt x="92653" y="49059"/>
                </a:lnTo>
                <a:lnTo>
                  <a:pt x="90486" y="35647"/>
                </a:lnTo>
                <a:lnTo>
                  <a:pt x="85874" y="23659"/>
                </a:lnTo>
                <a:lnTo>
                  <a:pt x="78410" y="13598"/>
                </a:lnTo>
                <a:lnTo>
                  <a:pt x="73372" y="10012"/>
                </a:lnTo>
                <a:close/>
              </a:path>
            </a:pathLst>
          </a:custGeom>
          <a:solidFill>
            <a:srgbClr val="FFFFFF"/>
          </a:solidFill>
        </p:spPr>
        <p:txBody>
          <a:bodyPr wrap="square" lIns="0" tIns="0" rIns="0" bIns="0" rtlCol="0"/>
          <a:lstStyle/>
          <a:p>
            <a:endParaRPr/>
          </a:p>
        </p:txBody>
      </p:sp>
      <p:sp>
        <p:nvSpPr>
          <p:cNvPr id="61" name="object 61"/>
          <p:cNvSpPr/>
          <p:nvPr/>
        </p:nvSpPr>
        <p:spPr>
          <a:xfrm>
            <a:off x="13534108" y="8155109"/>
            <a:ext cx="0" cy="173990"/>
          </a:xfrm>
          <a:custGeom>
            <a:avLst/>
            <a:gdLst/>
            <a:ahLst/>
            <a:cxnLst/>
            <a:rect l="l" t="t" r="r" b="b"/>
            <a:pathLst>
              <a:path h="173990">
                <a:moveTo>
                  <a:pt x="0" y="0"/>
                </a:moveTo>
                <a:lnTo>
                  <a:pt x="0" y="173761"/>
                </a:lnTo>
              </a:path>
            </a:pathLst>
          </a:custGeom>
          <a:ln w="15802">
            <a:solidFill>
              <a:srgbClr val="FFFFFF"/>
            </a:solidFill>
          </a:ln>
        </p:spPr>
        <p:txBody>
          <a:bodyPr wrap="square" lIns="0" tIns="0" rIns="0" bIns="0" rtlCol="0"/>
          <a:lstStyle/>
          <a:p>
            <a:endParaRPr/>
          </a:p>
        </p:txBody>
      </p:sp>
      <p:sp>
        <p:nvSpPr>
          <p:cNvPr id="62" name="object 62"/>
          <p:cNvSpPr/>
          <p:nvPr/>
        </p:nvSpPr>
        <p:spPr>
          <a:xfrm>
            <a:off x="10309861" y="7500203"/>
            <a:ext cx="2431691" cy="653868"/>
          </a:xfrm>
          <a:prstGeom prst="rect">
            <a:avLst/>
          </a:prstGeom>
          <a:blipFill>
            <a:blip r:embed="rId4" cstate="print"/>
            <a:stretch>
              <a:fillRect/>
            </a:stretch>
          </a:blipFill>
        </p:spPr>
        <p:txBody>
          <a:bodyPr wrap="square" lIns="0" tIns="0" rIns="0" bIns="0" rtlCol="0"/>
          <a:lstStyle/>
          <a:p>
            <a:endParaRPr/>
          </a:p>
        </p:txBody>
      </p:sp>
      <p:sp>
        <p:nvSpPr>
          <p:cNvPr id="63" name="object 63"/>
          <p:cNvSpPr/>
          <p:nvPr/>
        </p:nvSpPr>
        <p:spPr>
          <a:xfrm>
            <a:off x="10309862" y="1129594"/>
            <a:ext cx="2847263" cy="807449"/>
          </a:xfrm>
          <a:prstGeom prst="rect">
            <a:avLst/>
          </a:prstGeom>
          <a:blipFill>
            <a:blip r:embed="rId5" cstate="print"/>
            <a:stretch>
              <a:fillRect/>
            </a:stretch>
          </a:blipFill>
        </p:spPr>
        <p:txBody>
          <a:bodyPr wrap="square" lIns="0" tIns="0" rIns="0" bIns="0" rtlCol="0"/>
          <a:lstStyle/>
          <a:p>
            <a:endParaRPr/>
          </a:p>
        </p:txBody>
      </p:sp>
      <p:sp>
        <p:nvSpPr>
          <p:cNvPr id="64" name="object 64"/>
          <p:cNvSpPr/>
          <p:nvPr/>
        </p:nvSpPr>
        <p:spPr>
          <a:xfrm>
            <a:off x="5020057" y="5988644"/>
            <a:ext cx="2847263" cy="807449"/>
          </a:xfrm>
          <a:prstGeom prst="rect">
            <a:avLst/>
          </a:prstGeom>
          <a:blipFill>
            <a:blip r:embed="rId6" cstate="print"/>
            <a:stretch>
              <a:fillRect/>
            </a:stretch>
          </a:blipFill>
        </p:spPr>
        <p:txBody>
          <a:bodyPr wrap="square" lIns="0" tIns="0" rIns="0" bIns="0" rtlCol="0"/>
          <a:lstStyle/>
          <a:p>
            <a:endParaRPr/>
          </a:p>
        </p:txBody>
      </p:sp>
      <p:sp>
        <p:nvSpPr>
          <p:cNvPr id="68" name="object 68"/>
          <p:cNvSpPr txBox="1"/>
          <p:nvPr/>
        </p:nvSpPr>
        <p:spPr>
          <a:xfrm>
            <a:off x="10297159" y="6635986"/>
            <a:ext cx="3621404" cy="654025"/>
          </a:xfrm>
          <a:prstGeom prst="rect">
            <a:avLst/>
          </a:prstGeom>
        </p:spPr>
        <p:txBody>
          <a:bodyPr vert="horz" wrap="square" lIns="0" tIns="0" rIns="0" bIns="0" rtlCol="0">
            <a:spAutoFit/>
          </a:bodyPr>
          <a:lstStyle/>
          <a:p>
            <a:pPr marL="12700">
              <a:lnSpc>
                <a:spcPts val="2730"/>
              </a:lnSpc>
            </a:pPr>
            <a:r>
              <a:rPr sz="2300" b="1" spc="-90" dirty="0">
                <a:solidFill>
                  <a:srgbClr val="FFFFFF"/>
                </a:solidFill>
                <a:latin typeface="Arial Rounded MT Bold"/>
                <a:cs typeface="Arial Rounded MT Bold"/>
              </a:rPr>
              <a:t>F</a:t>
            </a:r>
            <a:r>
              <a:rPr sz="2300" b="1" spc="-5" dirty="0">
                <a:solidFill>
                  <a:srgbClr val="FFFFFF"/>
                </a:solidFill>
                <a:latin typeface="Arial Rounded MT Bold"/>
                <a:cs typeface="Arial Rounded MT Bold"/>
              </a:rPr>
              <a:t>rid</a:t>
            </a:r>
            <a:r>
              <a:rPr sz="2300" b="1" spc="-40" dirty="0">
                <a:solidFill>
                  <a:srgbClr val="FFFFFF"/>
                </a:solidFill>
                <a:latin typeface="Arial Rounded MT Bold"/>
                <a:cs typeface="Arial Rounded MT Bold"/>
              </a:rPr>
              <a:t>a</a:t>
            </a:r>
            <a:r>
              <a:rPr sz="2300" b="1" spc="-175" dirty="0">
                <a:solidFill>
                  <a:srgbClr val="FFFFFF"/>
                </a:solidFill>
                <a:latin typeface="Arial Rounded MT Bold"/>
                <a:cs typeface="Arial Rounded MT Bold"/>
              </a:rPr>
              <a:t>y</a:t>
            </a:r>
            <a:r>
              <a:rPr sz="2300" b="1" dirty="0">
                <a:solidFill>
                  <a:srgbClr val="FFFFFF"/>
                </a:solidFill>
                <a:latin typeface="Arial Rounded MT Bold"/>
                <a:cs typeface="Arial Rounded MT Bold"/>
              </a:rPr>
              <a:t>, </a:t>
            </a:r>
            <a:r>
              <a:rPr sz="2300" b="1" spc="-5" dirty="0">
                <a:solidFill>
                  <a:srgbClr val="FFFFFF"/>
                </a:solidFill>
                <a:latin typeface="Arial Rounded MT Bold"/>
                <a:cs typeface="Arial Rounded MT Bold"/>
              </a:rPr>
              <a:t>N</a:t>
            </a:r>
            <a:r>
              <a:rPr sz="2300" b="1" spc="-40" dirty="0">
                <a:solidFill>
                  <a:srgbClr val="FFFFFF"/>
                </a:solidFill>
                <a:latin typeface="Arial Rounded MT Bold"/>
                <a:cs typeface="Arial Rounded MT Bold"/>
              </a:rPr>
              <a:t>o</a:t>
            </a:r>
            <a:r>
              <a:rPr sz="2300" b="1" spc="-35" dirty="0">
                <a:solidFill>
                  <a:srgbClr val="FFFFFF"/>
                </a:solidFill>
                <a:latin typeface="Arial Rounded MT Bold"/>
                <a:cs typeface="Arial Rounded MT Bold"/>
              </a:rPr>
              <a:t>v</a:t>
            </a:r>
            <a:r>
              <a:rPr sz="2300" b="1" spc="-10" dirty="0">
                <a:solidFill>
                  <a:srgbClr val="FFFFFF"/>
                </a:solidFill>
                <a:latin typeface="Arial Rounded MT Bold"/>
                <a:cs typeface="Arial Rounded MT Bold"/>
              </a:rPr>
              <a:t>embe</a:t>
            </a:r>
            <a:r>
              <a:rPr sz="2300" b="1" spc="-5" dirty="0">
                <a:solidFill>
                  <a:srgbClr val="FFFFFF"/>
                </a:solidFill>
                <a:latin typeface="Arial Rounded MT Bold"/>
                <a:cs typeface="Arial Rounded MT Bold"/>
              </a:rPr>
              <a:t>r</a:t>
            </a:r>
            <a:r>
              <a:rPr sz="2300" b="1" dirty="0">
                <a:solidFill>
                  <a:srgbClr val="FFFFFF"/>
                </a:solidFill>
                <a:latin typeface="Arial Rounded MT Bold"/>
                <a:cs typeface="Arial Rounded MT Bold"/>
              </a:rPr>
              <a:t> </a:t>
            </a:r>
            <a:r>
              <a:rPr lang="en-US" sz="2300" b="1" spc="-10" dirty="0">
                <a:solidFill>
                  <a:srgbClr val="FFFFFF"/>
                </a:solidFill>
                <a:latin typeface="Arial Rounded MT Bold"/>
                <a:cs typeface="Arial Rounded MT Bold"/>
              </a:rPr>
              <a:t>1</a:t>
            </a:r>
            <a:r>
              <a:rPr sz="2300" b="1" spc="-5" dirty="0">
                <a:solidFill>
                  <a:srgbClr val="FFFFFF"/>
                </a:solidFill>
                <a:latin typeface="Arial Rounded MT Bold"/>
                <a:cs typeface="Arial Rounded MT Bold"/>
              </a:rPr>
              <a:t>,</a:t>
            </a:r>
            <a:r>
              <a:rPr sz="2300" b="1" dirty="0">
                <a:solidFill>
                  <a:srgbClr val="FFFFFF"/>
                </a:solidFill>
                <a:latin typeface="Arial Rounded MT Bold"/>
                <a:cs typeface="Arial Rounded MT Bold"/>
              </a:rPr>
              <a:t> </a:t>
            </a:r>
            <a:r>
              <a:rPr sz="2300" b="1" spc="-10" dirty="0">
                <a:solidFill>
                  <a:srgbClr val="FFFFFF"/>
                </a:solidFill>
                <a:latin typeface="Arial Rounded MT Bold"/>
                <a:cs typeface="Arial Rounded MT Bold"/>
              </a:rPr>
              <a:t>201</a:t>
            </a:r>
            <a:r>
              <a:rPr lang="en-US" sz="2300" b="1" spc="-10" dirty="0">
                <a:solidFill>
                  <a:srgbClr val="FFFFFF"/>
                </a:solidFill>
                <a:latin typeface="Arial Rounded MT Bold"/>
                <a:cs typeface="Arial Rounded MT Bold"/>
              </a:rPr>
              <a:t>9</a:t>
            </a:r>
            <a:endParaRPr sz="2300" dirty="0">
              <a:latin typeface="Arial Rounded MT Bold"/>
              <a:cs typeface="Arial Rounded MT Bold"/>
            </a:endParaRPr>
          </a:p>
          <a:p>
            <a:pPr marL="12700">
              <a:lnSpc>
                <a:spcPts val="2370"/>
              </a:lnSpc>
            </a:pPr>
            <a:r>
              <a:rPr sz="2000" b="1" spc="-10" dirty="0">
                <a:solidFill>
                  <a:srgbClr val="FFFFFF"/>
                </a:solidFill>
                <a:latin typeface="Arial Rounded MT Bold"/>
                <a:cs typeface="Arial Rounded MT Bold"/>
              </a:rPr>
              <a:t>8:0</a:t>
            </a:r>
            <a:r>
              <a:rPr sz="2000" b="1" spc="-5" dirty="0">
                <a:solidFill>
                  <a:srgbClr val="FFFFFF"/>
                </a:solidFill>
                <a:latin typeface="Arial Rounded MT Bold"/>
                <a:cs typeface="Arial Rounded MT Bold"/>
              </a:rPr>
              <a:t>0</a:t>
            </a:r>
            <a:r>
              <a:rPr sz="2000" b="1" dirty="0">
                <a:solidFill>
                  <a:srgbClr val="FFFFFF"/>
                </a:solidFill>
                <a:latin typeface="Arial Rounded MT Bold"/>
                <a:cs typeface="Arial Rounded MT Bold"/>
              </a:rPr>
              <a:t> </a:t>
            </a:r>
            <a:r>
              <a:rPr sz="2000" b="1" spc="-10" dirty="0">
                <a:solidFill>
                  <a:srgbClr val="FFFFFF"/>
                </a:solidFill>
                <a:latin typeface="Arial Rounded MT Bold"/>
                <a:cs typeface="Arial Rounded MT Bold"/>
              </a:rPr>
              <a:t>a</a:t>
            </a:r>
            <a:r>
              <a:rPr sz="2000" b="1" spc="-5" dirty="0">
                <a:solidFill>
                  <a:srgbClr val="FFFFFF"/>
                </a:solidFill>
                <a:latin typeface="Arial Rounded MT Bold"/>
                <a:cs typeface="Arial Rounded MT Bold"/>
              </a:rPr>
              <a:t>m</a:t>
            </a:r>
            <a:r>
              <a:rPr sz="2000" b="1" dirty="0">
                <a:solidFill>
                  <a:srgbClr val="FFFFFF"/>
                </a:solidFill>
                <a:latin typeface="Arial Rounded MT Bold"/>
                <a:cs typeface="Arial Rounded MT Bold"/>
              </a:rPr>
              <a:t> - </a:t>
            </a:r>
            <a:r>
              <a:rPr sz="2000" b="1" spc="-10" dirty="0">
                <a:solidFill>
                  <a:srgbClr val="FFFFFF"/>
                </a:solidFill>
                <a:latin typeface="Arial Rounded MT Bold"/>
                <a:cs typeface="Arial Rounded MT Bold"/>
              </a:rPr>
              <a:t>3:0</a:t>
            </a:r>
            <a:r>
              <a:rPr sz="2000" b="1" spc="-5" dirty="0">
                <a:solidFill>
                  <a:srgbClr val="FFFFFF"/>
                </a:solidFill>
                <a:latin typeface="Arial Rounded MT Bold"/>
                <a:cs typeface="Arial Rounded MT Bold"/>
              </a:rPr>
              <a:t>0</a:t>
            </a:r>
            <a:r>
              <a:rPr sz="2000" b="1" dirty="0">
                <a:solidFill>
                  <a:srgbClr val="FFFFFF"/>
                </a:solidFill>
                <a:latin typeface="Arial Rounded MT Bold"/>
                <a:cs typeface="Arial Rounded MT Bold"/>
              </a:rPr>
              <a:t> </a:t>
            </a:r>
            <a:r>
              <a:rPr sz="2000" b="1" spc="-5" dirty="0">
                <a:solidFill>
                  <a:srgbClr val="FFFFFF"/>
                </a:solidFill>
                <a:latin typeface="Arial Rounded MT Bold"/>
                <a:cs typeface="Arial Rounded MT Bold"/>
              </a:rPr>
              <a:t>pm</a:t>
            </a:r>
            <a:endParaRPr sz="2000" dirty="0">
              <a:latin typeface="Arial Rounded MT Bold"/>
              <a:cs typeface="Arial Rounded MT Bold"/>
            </a:endParaRPr>
          </a:p>
        </p:txBody>
      </p:sp>
      <p:sp>
        <p:nvSpPr>
          <p:cNvPr id="69" name="object 69"/>
          <p:cNvSpPr txBox="1"/>
          <p:nvPr/>
        </p:nvSpPr>
        <p:spPr>
          <a:xfrm>
            <a:off x="4996404" y="5600328"/>
            <a:ext cx="4985795" cy="369332"/>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rial Rounded MT Bold"/>
                <a:cs typeface="Arial Rounded MT Bold"/>
              </a:rPr>
              <a:t>S</a:t>
            </a:r>
            <a:r>
              <a:rPr lang="en-US" sz="2400" b="1" dirty="0">
                <a:solidFill>
                  <a:srgbClr val="FFFFFF"/>
                </a:solidFill>
                <a:latin typeface="Arial Rounded MT Bold"/>
                <a:cs typeface="Arial Rounded MT Bold"/>
              </a:rPr>
              <a:t>eventh</a:t>
            </a:r>
            <a:r>
              <a:rPr sz="2400" b="1" spc="-5" dirty="0">
                <a:solidFill>
                  <a:srgbClr val="FFFFFF"/>
                </a:solidFill>
                <a:latin typeface="Arial Rounded MT Bold"/>
                <a:cs typeface="Arial Rounded MT Bold"/>
              </a:rPr>
              <a:t> </a:t>
            </a:r>
            <a:r>
              <a:rPr sz="2400" b="1" spc="-10" dirty="0">
                <a:solidFill>
                  <a:srgbClr val="FFFFFF"/>
                </a:solidFill>
                <a:latin typeface="Arial Rounded MT Bold"/>
                <a:cs typeface="Arial Rounded MT Bold"/>
              </a:rPr>
              <a:t>An</a:t>
            </a:r>
            <a:r>
              <a:rPr sz="2400" b="1" spc="-40" dirty="0">
                <a:solidFill>
                  <a:srgbClr val="FFFFFF"/>
                </a:solidFill>
                <a:latin typeface="Arial Rounded MT Bold"/>
                <a:cs typeface="Arial Rounded MT Bold"/>
              </a:rPr>
              <a:t>n</a:t>
            </a:r>
            <a:r>
              <a:rPr sz="2400" b="1" spc="-5" dirty="0">
                <a:solidFill>
                  <a:srgbClr val="FFFFFF"/>
                </a:solidFill>
                <a:latin typeface="Arial Rounded MT Bold"/>
                <a:cs typeface="Arial Rounded MT Bold"/>
              </a:rPr>
              <a:t>ual </a:t>
            </a:r>
            <a:r>
              <a:rPr sz="2400" b="1" spc="-10" dirty="0">
                <a:solidFill>
                  <a:srgbClr val="FFFFFF"/>
                </a:solidFill>
                <a:latin typeface="Arial Rounded MT Bold"/>
                <a:cs typeface="Arial Rounded MT Bold"/>
              </a:rPr>
              <a:t>Con</a:t>
            </a:r>
            <a:r>
              <a:rPr sz="2400" b="1" spc="-40" dirty="0">
                <a:solidFill>
                  <a:srgbClr val="FFFFFF"/>
                </a:solidFill>
                <a:latin typeface="Arial Rounded MT Bold"/>
                <a:cs typeface="Arial Rounded MT Bold"/>
              </a:rPr>
              <a:t>f</a:t>
            </a:r>
            <a:r>
              <a:rPr sz="2400" b="1" spc="-10" dirty="0">
                <a:solidFill>
                  <a:srgbClr val="FFFFFF"/>
                </a:solidFill>
                <a:latin typeface="Arial Rounded MT Bold"/>
                <a:cs typeface="Arial Rounded MT Bold"/>
              </a:rPr>
              <a:t>e</a:t>
            </a:r>
            <a:r>
              <a:rPr sz="2400" b="1" spc="-70" dirty="0">
                <a:solidFill>
                  <a:srgbClr val="FFFFFF"/>
                </a:solidFill>
                <a:latin typeface="Arial Rounded MT Bold"/>
                <a:cs typeface="Arial Rounded MT Bold"/>
              </a:rPr>
              <a:t>r</a:t>
            </a:r>
            <a:r>
              <a:rPr sz="2400" b="1" spc="-10" dirty="0">
                <a:solidFill>
                  <a:srgbClr val="FFFFFF"/>
                </a:solidFill>
                <a:latin typeface="Arial Rounded MT Bold"/>
                <a:cs typeface="Arial Rounded MT Bold"/>
              </a:rPr>
              <a:t>enc</a:t>
            </a:r>
            <a:r>
              <a:rPr sz="2400" b="1" spc="-5" dirty="0">
                <a:solidFill>
                  <a:srgbClr val="FFFFFF"/>
                </a:solidFill>
                <a:latin typeface="Arial Rounded MT Bold"/>
                <a:cs typeface="Arial Rounded MT Bold"/>
              </a:rPr>
              <a:t>e</a:t>
            </a:r>
            <a:r>
              <a:rPr sz="2400" b="1" dirty="0">
                <a:solidFill>
                  <a:srgbClr val="FFFFFF"/>
                </a:solidFill>
                <a:latin typeface="Arial Rounded MT Bold"/>
                <a:cs typeface="Arial Rounded MT Bold"/>
              </a:rPr>
              <a:t> on</a:t>
            </a:r>
            <a:endParaRPr sz="2400" dirty="0">
              <a:latin typeface="Arial Rounded MT Bold"/>
              <a:cs typeface="Arial Rounded MT Bold"/>
            </a:endParaRPr>
          </a:p>
        </p:txBody>
      </p:sp>
      <p:pic>
        <p:nvPicPr>
          <p:cNvPr id="70" name="Picture 69">
            <a:extLst>
              <a:ext uri="{FF2B5EF4-FFF2-40B4-BE49-F238E27FC236}">
                <a16:creationId xmlns:a16="http://schemas.microsoft.com/office/drawing/2014/main" id="{9A10317B-2B01-4560-9FFD-F0137488CE64}"/>
              </a:ext>
            </a:extLst>
          </p:cNvPr>
          <p:cNvPicPr>
            <a:picLocks noChangeAspect="1"/>
          </p:cNvPicPr>
          <p:nvPr/>
        </p:nvPicPr>
        <p:blipFill rotWithShape="1">
          <a:blip r:embed="rId7"/>
          <a:srcRect b="4356"/>
          <a:stretch/>
        </p:blipFill>
        <p:spPr>
          <a:xfrm>
            <a:off x="9960864" y="2209800"/>
            <a:ext cx="5120640" cy="4345936"/>
          </a:xfrm>
          <a:prstGeom prst="rect">
            <a:avLst/>
          </a:prstGeom>
        </p:spPr>
      </p:pic>
      <p:pic>
        <p:nvPicPr>
          <p:cNvPr id="74" name="Picture 73">
            <a:extLst>
              <a:ext uri="{FF2B5EF4-FFF2-40B4-BE49-F238E27FC236}">
                <a16:creationId xmlns:a16="http://schemas.microsoft.com/office/drawing/2014/main" id="{09D0DCA4-26A7-4E75-80FF-1519BF43238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934" t="-3712" r="21294" b="48452"/>
          <a:stretch/>
        </p:blipFill>
        <p:spPr>
          <a:xfrm>
            <a:off x="152400" y="457200"/>
            <a:ext cx="769973" cy="685800"/>
          </a:xfrm>
          <a:prstGeom prst="rect">
            <a:avLst/>
          </a:prstGeom>
        </p:spPr>
      </p:pic>
      <p:pic>
        <p:nvPicPr>
          <p:cNvPr id="76" name="Picture 75">
            <a:extLst>
              <a:ext uri="{FF2B5EF4-FFF2-40B4-BE49-F238E27FC236}">
                <a16:creationId xmlns:a16="http://schemas.microsoft.com/office/drawing/2014/main" id="{BDDA758B-F0A6-4695-A08A-49642B8B3FB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43" b="10823"/>
          <a:stretch/>
        </p:blipFill>
        <p:spPr>
          <a:xfrm>
            <a:off x="152400" y="2971800"/>
            <a:ext cx="762000" cy="685800"/>
          </a:xfrm>
          <a:prstGeom prst="rect">
            <a:avLst/>
          </a:prstGeom>
        </p:spPr>
      </p:pic>
      <p:pic>
        <p:nvPicPr>
          <p:cNvPr id="78" name="Picture 77">
            <a:extLst>
              <a:ext uri="{FF2B5EF4-FFF2-40B4-BE49-F238E27FC236}">
                <a16:creationId xmlns:a16="http://schemas.microsoft.com/office/drawing/2014/main" id="{FFE31285-36F4-44B0-BE0C-CDB78EE7A9E2}"/>
              </a:ext>
            </a:extLst>
          </p:cNvPr>
          <p:cNvPicPr>
            <a:picLocks noChangeAspect="1"/>
          </p:cNvPicPr>
          <p:nvPr/>
        </p:nvPicPr>
        <p:blipFill rotWithShape="1">
          <a:blip r:embed="rId10">
            <a:extLst>
              <a:ext uri="{28A0092B-C50C-407E-A947-70E740481C1C}">
                <a14:useLocalDpi xmlns:a14="http://schemas.microsoft.com/office/drawing/2010/main" val="0"/>
              </a:ext>
            </a:extLst>
          </a:blip>
          <a:srcRect l="2" r="-3076" b="10665"/>
          <a:stretch/>
        </p:blipFill>
        <p:spPr>
          <a:xfrm>
            <a:off x="152400" y="2133600"/>
            <a:ext cx="825500" cy="660401"/>
          </a:xfrm>
          <a:prstGeom prst="rect">
            <a:avLst/>
          </a:prstGeom>
        </p:spPr>
      </p:pic>
      <p:pic>
        <p:nvPicPr>
          <p:cNvPr id="80" name="Picture 79">
            <a:extLst>
              <a:ext uri="{FF2B5EF4-FFF2-40B4-BE49-F238E27FC236}">
                <a16:creationId xmlns:a16="http://schemas.microsoft.com/office/drawing/2014/main" id="{EF7886C2-AD94-4438-8E05-9C5D9C01FF2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8332" b="22436"/>
          <a:stretch/>
        </p:blipFill>
        <p:spPr>
          <a:xfrm>
            <a:off x="152400" y="1295400"/>
            <a:ext cx="762000" cy="633046"/>
          </a:xfrm>
          <a:prstGeom prst="rect">
            <a:avLst/>
          </a:prstGeom>
        </p:spPr>
      </p:pic>
      <p:pic>
        <p:nvPicPr>
          <p:cNvPr id="82" name="Picture 81">
            <a:extLst>
              <a:ext uri="{FF2B5EF4-FFF2-40B4-BE49-F238E27FC236}">
                <a16:creationId xmlns:a16="http://schemas.microsoft.com/office/drawing/2014/main" id="{4A2AF88F-532F-4379-9625-AB29418A977E}"/>
              </a:ext>
            </a:extLst>
          </p:cNvPr>
          <p:cNvPicPr>
            <a:picLocks noChangeAspect="1"/>
          </p:cNvPicPr>
          <p:nvPr/>
        </p:nvPicPr>
        <p:blipFill rotWithShape="1">
          <a:blip r:embed="rId12">
            <a:extLst>
              <a:ext uri="{28A0092B-C50C-407E-A947-70E740481C1C}">
                <a14:useLocalDpi xmlns:a14="http://schemas.microsoft.com/office/drawing/2010/main" val="0"/>
              </a:ext>
            </a:extLst>
          </a:blip>
          <a:srcRect b="4167"/>
          <a:stretch/>
        </p:blipFill>
        <p:spPr>
          <a:xfrm>
            <a:off x="152400" y="5562600"/>
            <a:ext cx="762000" cy="674077"/>
          </a:xfrm>
          <a:prstGeom prst="rect">
            <a:avLst/>
          </a:prstGeom>
        </p:spPr>
      </p:pic>
      <p:pic>
        <p:nvPicPr>
          <p:cNvPr id="86" name="Picture 85">
            <a:extLst>
              <a:ext uri="{FF2B5EF4-FFF2-40B4-BE49-F238E27FC236}">
                <a16:creationId xmlns:a16="http://schemas.microsoft.com/office/drawing/2014/main" id="{41AAEB1A-B9B9-4826-8B29-4DAFEEEC415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4965" b="33796"/>
          <a:stretch/>
        </p:blipFill>
        <p:spPr>
          <a:xfrm>
            <a:off x="152400" y="3810000"/>
            <a:ext cx="762000" cy="683163"/>
          </a:xfrm>
          <a:prstGeom prst="rect">
            <a:avLst/>
          </a:prstGeom>
        </p:spPr>
      </p:pic>
      <p:pic>
        <p:nvPicPr>
          <p:cNvPr id="75" name="Picture 74">
            <a:extLst>
              <a:ext uri="{FF2B5EF4-FFF2-40B4-BE49-F238E27FC236}">
                <a16:creationId xmlns:a16="http://schemas.microsoft.com/office/drawing/2014/main" id="{9C9E6222-43ED-4591-B5C9-93CFCD085651}"/>
              </a:ext>
            </a:extLst>
          </p:cNvPr>
          <p:cNvPicPr>
            <a:picLocks noChangeAspect="1"/>
          </p:cNvPicPr>
          <p:nvPr/>
        </p:nvPicPr>
        <p:blipFill>
          <a:blip r:embed="rId14"/>
          <a:stretch>
            <a:fillRect/>
          </a:stretch>
        </p:blipFill>
        <p:spPr>
          <a:xfrm>
            <a:off x="152400" y="4724400"/>
            <a:ext cx="762000" cy="688554"/>
          </a:xfrm>
          <a:prstGeom prst="rect">
            <a:avLst/>
          </a:prstGeom>
        </p:spPr>
      </p:pic>
      <p:pic>
        <p:nvPicPr>
          <p:cNvPr id="79" name="Picture 78">
            <a:extLst>
              <a:ext uri="{FF2B5EF4-FFF2-40B4-BE49-F238E27FC236}">
                <a16:creationId xmlns:a16="http://schemas.microsoft.com/office/drawing/2014/main" id="{1A2E7671-657B-48CD-B7ED-E29CC031561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1111" t="4167" r="18411" b="48611"/>
          <a:stretch/>
        </p:blipFill>
        <p:spPr>
          <a:xfrm>
            <a:off x="152400" y="6324600"/>
            <a:ext cx="762000" cy="653143"/>
          </a:xfrm>
          <a:prstGeom prst="rect">
            <a:avLst/>
          </a:prstGeom>
        </p:spPr>
      </p:pic>
      <p:pic>
        <p:nvPicPr>
          <p:cNvPr id="83" name="Picture 82">
            <a:extLst>
              <a:ext uri="{FF2B5EF4-FFF2-40B4-BE49-F238E27FC236}">
                <a16:creationId xmlns:a16="http://schemas.microsoft.com/office/drawing/2014/main" id="{70FCF822-BA4B-4007-AEDD-F7255146E6B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9421" t="4152" r="-10360" b="24545"/>
          <a:stretch/>
        </p:blipFill>
        <p:spPr>
          <a:xfrm>
            <a:off x="76200" y="7315200"/>
            <a:ext cx="901700" cy="685800"/>
          </a:xfrm>
          <a:prstGeom prst="rect">
            <a:avLst/>
          </a:prstGeom>
        </p:spPr>
      </p:pic>
      <p:pic>
        <p:nvPicPr>
          <p:cNvPr id="85" name="Picture 84">
            <a:extLst>
              <a:ext uri="{FF2B5EF4-FFF2-40B4-BE49-F238E27FC236}">
                <a16:creationId xmlns:a16="http://schemas.microsoft.com/office/drawing/2014/main" id="{6086B433-F199-4AB7-94E2-DEF7CCE8BB90}"/>
              </a:ext>
            </a:extLst>
          </p:cNvPr>
          <p:cNvPicPr>
            <a:picLocks noChangeAspect="1"/>
          </p:cNvPicPr>
          <p:nvPr/>
        </p:nvPicPr>
        <p:blipFill rotWithShape="1">
          <a:blip r:embed="rId17">
            <a:extLst>
              <a:ext uri="{28A0092B-C50C-407E-A947-70E740481C1C}">
                <a14:useLocalDpi xmlns:a14="http://schemas.microsoft.com/office/drawing/2010/main" val="0"/>
              </a:ext>
            </a:extLst>
          </a:blip>
          <a:srcRect l="-1282" b="-1389"/>
          <a:stretch/>
        </p:blipFill>
        <p:spPr>
          <a:xfrm>
            <a:off x="152400" y="8153400"/>
            <a:ext cx="762000" cy="739333"/>
          </a:xfrm>
          <a:prstGeom prst="rect">
            <a:avLst/>
          </a:prstGeom>
        </p:spPr>
      </p:pic>
      <p:sp>
        <p:nvSpPr>
          <p:cNvPr id="87" name="object 65">
            <a:extLst>
              <a:ext uri="{FF2B5EF4-FFF2-40B4-BE49-F238E27FC236}">
                <a16:creationId xmlns:a16="http://schemas.microsoft.com/office/drawing/2014/main" id="{4176699A-2167-4D4C-93BC-2819B28CF3B3}"/>
              </a:ext>
            </a:extLst>
          </p:cNvPr>
          <p:cNvSpPr txBox="1"/>
          <p:nvPr/>
        </p:nvSpPr>
        <p:spPr>
          <a:xfrm>
            <a:off x="990600" y="457200"/>
            <a:ext cx="3651250" cy="1770998"/>
          </a:xfrm>
          <a:prstGeom prst="rect">
            <a:avLst/>
          </a:prstGeom>
        </p:spPr>
        <p:txBody>
          <a:bodyPr vert="horz" wrap="square" lIns="0" tIns="0" rIns="0" bIns="0" rtlCol="0">
            <a:spAutoFit/>
          </a:bodyPr>
          <a:lstStyle/>
          <a:p>
            <a:pPr lvl="0"/>
            <a:r>
              <a:rPr lang="en-US" sz="1000" b="1" spc="-135" dirty="0">
                <a:solidFill>
                  <a:srgbClr val="F63D41"/>
                </a:solidFill>
                <a:latin typeface="Arial Rounded MT Bold" panose="020F0704030504030204" pitchFamily="34" charset="0"/>
                <a:cs typeface="Arial" panose="020B0604020202020204" pitchFamily="34" charset="0"/>
              </a:rPr>
              <a:t>Lancer </a:t>
            </a:r>
            <a:r>
              <a:rPr lang="en-US" sz="1000" b="1" spc="-135" dirty="0" err="1">
                <a:solidFill>
                  <a:srgbClr val="F63D41"/>
                </a:solidFill>
                <a:latin typeface="Arial Rounded MT Bold" panose="020F0704030504030204" pitchFamily="34" charset="0"/>
                <a:cs typeface="Arial" panose="020B0604020202020204" pitchFamily="34" charset="0"/>
              </a:rPr>
              <a:t>Naghdechi</a:t>
            </a:r>
            <a:r>
              <a:rPr sz="1000" b="1" spc="-65" dirty="0">
                <a:solidFill>
                  <a:srgbClr val="F63D41"/>
                </a:solidFill>
                <a:latin typeface="Arial Rounded MT Bold" panose="020F0704030504030204" pitchFamily="34" charset="0"/>
                <a:cs typeface="Arial" panose="020B0604020202020204" pitchFamily="34" charset="0"/>
              </a:rPr>
              <a:t>,</a:t>
            </a:r>
            <a:r>
              <a:rPr sz="1000" b="1" spc="-50" dirty="0">
                <a:solidFill>
                  <a:srgbClr val="F63D41"/>
                </a:solidFill>
                <a:latin typeface="Arial Rounded MT Bold" panose="020F0704030504030204" pitchFamily="34" charset="0"/>
                <a:cs typeface="Arial" panose="020B0604020202020204" pitchFamily="34" charset="0"/>
              </a:rPr>
              <a:t> </a:t>
            </a:r>
            <a:r>
              <a:rPr sz="1000" b="1" spc="-170" dirty="0">
                <a:solidFill>
                  <a:srgbClr val="F63D41"/>
                </a:solidFill>
                <a:latin typeface="Arial Rounded MT Bold" panose="020F0704030504030204" pitchFamily="34" charset="0"/>
                <a:cs typeface="Arial" panose="020B0604020202020204" pitchFamily="34" charset="0"/>
              </a:rPr>
              <a:t>M</a:t>
            </a:r>
            <a:r>
              <a:rPr sz="1000" b="1" spc="-204" dirty="0">
                <a:solidFill>
                  <a:srgbClr val="F63D41"/>
                </a:solidFill>
                <a:latin typeface="Arial Rounded MT Bold" panose="020F0704030504030204" pitchFamily="34" charset="0"/>
                <a:cs typeface="Arial" panose="020B0604020202020204" pitchFamily="34" charset="0"/>
              </a:rPr>
              <a:t>D</a:t>
            </a:r>
            <a:r>
              <a:rPr sz="1000" b="1" spc="-65" dirty="0">
                <a:solidFill>
                  <a:srgbClr val="F63D41"/>
                </a:solidFill>
                <a:latin typeface="Arial Rounded MT Bold" panose="020F0704030504030204" pitchFamily="34" charset="0"/>
                <a:cs typeface="Arial" panose="020B0604020202020204" pitchFamily="34" charset="0"/>
              </a:rPr>
              <a:t>,</a:t>
            </a:r>
            <a:r>
              <a:rPr sz="1000" b="1" spc="-60" dirty="0">
                <a:solidFill>
                  <a:srgbClr val="F63D41"/>
                </a:solidFill>
                <a:latin typeface="Arial Rounded MT Bold" panose="020F070403050403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is a PGY</a:t>
            </a:r>
            <a:r>
              <a:rPr lang="en-US" sz="800" spc="-1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II Psychiatry Resident at Rutgers New Jersey Medical</a:t>
            </a:r>
            <a:r>
              <a:rPr lang="en-US" sz="800" spc="-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School. He obtained a B.A. in psychology from UCLA, an M.S. in Biomedical Sciences at Rosalind Franklin University of Medical Sciences in Chicago, and studied medicine at Western University of Health Sciences in California. Dr. </a:t>
            </a:r>
            <a:r>
              <a:rPr lang="en-US" sz="800" dirty="0" err="1">
                <a:latin typeface="Arial" panose="020B0604020202020204" pitchFamily="34" charset="0"/>
                <a:cs typeface="Arial" panose="020B0604020202020204" pitchFamily="34" charset="0"/>
              </a:rPr>
              <a:t>Naghdechi</a:t>
            </a:r>
            <a:r>
              <a:rPr lang="en-US" sz="800" dirty="0">
                <a:latin typeface="Arial" panose="020B0604020202020204" pitchFamily="34" charset="0"/>
                <a:cs typeface="Arial" panose="020B0604020202020204" pitchFamily="34" charset="0"/>
              </a:rPr>
              <a:t> plans to complete fellowships in child and adolescent psychiatry and forensic psychiatry. </a:t>
            </a:r>
            <a:endParaRPr lang="en-US" sz="100" b="1" spc="-110" dirty="0">
              <a:solidFill>
                <a:srgbClr val="F63D41"/>
              </a:solidFill>
              <a:latin typeface="Arial Rounded MT Bold" panose="020F0704030504030204" pitchFamily="34" charset="0"/>
              <a:cs typeface="Arial" panose="020B0604020202020204" pitchFamily="34" charset="0"/>
            </a:endParaRPr>
          </a:p>
          <a:p>
            <a:pPr marL="12700" marR="27940">
              <a:lnSpc>
                <a:spcPct val="98800"/>
              </a:lnSpc>
              <a:spcBef>
                <a:spcPts val="370"/>
              </a:spcBef>
            </a:pPr>
            <a:r>
              <a:rPr lang="en-US" sz="1000" b="1" spc="-110" dirty="0">
                <a:solidFill>
                  <a:srgbClr val="F63D41"/>
                </a:solidFill>
                <a:latin typeface="Arial Rounded MT Bold" panose="020F0704030504030204" pitchFamily="34" charset="0"/>
                <a:cs typeface="Arial" panose="020B0604020202020204" pitchFamily="34" charset="0"/>
              </a:rPr>
              <a:t>Robert  Rymowicz</a:t>
            </a:r>
            <a:r>
              <a:rPr sz="1000" b="1" spc="-65" dirty="0">
                <a:solidFill>
                  <a:srgbClr val="F63D41"/>
                </a:solidFill>
                <a:latin typeface="Arial Rounded MT Bold" panose="020F0704030504030204" pitchFamily="34" charset="0"/>
                <a:cs typeface="Arial" panose="020B0604020202020204" pitchFamily="34" charset="0"/>
              </a:rPr>
              <a:t>,</a:t>
            </a:r>
            <a:r>
              <a:rPr sz="1000" b="1" spc="-50" dirty="0">
                <a:solidFill>
                  <a:srgbClr val="F63D41"/>
                </a:solidFill>
                <a:latin typeface="Arial Rounded MT Bold" panose="020F0704030504030204" pitchFamily="34" charset="0"/>
                <a:cs typeface="Arial" panose="020B0604020202020204" pitchFamily="34" charset="0"/>
              </a:rPr>
              <a:t> </a:t>
            </a:r>
            <a:r>
              <a:rPr sz="1000" b="1" spc="-170" dirty="0">
                <a:solidFill>
                  <a:srgbClr val="F63D41"/>
                </a:solidFill>
                <a:latin typeface="Arial Rounded MT Bold" panose="020F0704030504030204" pitchFamily="34" charset="0"/>
                <a:cs typeface="Arial" panose="020B0604020202020204" pitchFamily="34" charset="0"/>
              </a:rPr>
              <a:t>M</a:t>
            </a:r>
            <a:r>
              <a:rPr sz="1000" b="1" spc="-200" dirty="0">
                <a:solidFill>
                  <a:srgbClr val="F63D41"/>
                </a:solidFill>
                <a:latin typeface="Arial Rounded MT Bold" panose="020F0704030504030204" pitchFamily="34" charset="0"/>
                <a:cs typeface="Arial" panose="020B0604020202020204" pitchFamily="34" charset="0"/>
              </a:rPr>
              <a:t>D</a:t>
            </a:r>
            <a:r>
              <a:rPr sz="1000" b="1" spc="-65" dirty="0">
                <a:solidFill>
                  <a:srgbClr val="F63D41"/>
                </a:solidFill>
                <a:latin typeface="Arial Rounded MT Bold" panose="020F0704030504030204" pitchFamily="34" charset="0"/>
                <a:cs typeface="Arial" panose="020B0604020202020204" pitchFamily="34" charset="0"/>
              </a:rPr>
              <a:t>,</a:t>
            </a:r>
            <a:r>
              <a:rPr sz="1000" b="1" spc="-100" dirty="0">
                <a:solidFill>
                  <a:srgbClr val="F63D41"/>
                </a:solidFill>
                <a:latin typeface="Arial Rounded MT Bold" panose="020F0704030504030204" pitchFamily="34" charset="0"/>
                <a:cs typeface="Arial" panose="020B0604020202020204" pitchFamily="34" charset="0"/>
              </a:rPr>
              <a:t> </a:t>
            </a:r>
            <a:r>
              <a:rPr lang="en-US" sz="800" spc="-5" dirty="0">
                <a:latin typeface="Arial" panose="020B0604020202020204" pitchFamily="34" charset="0"/>
                <a:cs typeface="Arial" panose="020B0604020202020204" pitchFamily="34" charset="0"/>
              </a:rPr>
              <a:t>i</a:t>
            </a:r>
            <a:r>
              <a:rPr lang="en-US" sz="800" dirty="0">
                <a:latin typeface="Arial" panose="020B0604020202020204" pitchFamily="34" charset="0"/>
                <a:cs typeface="Arial" panose="020B0604020202020204" pitchFamily="34" charset="0"/>
              </a:rPr>
              <a:t>s </a:t>
            </a:r>
            <a:r>
              <a:rPr lang="en-US" sz="800" spc="-5" dirty="0">
                <a:latin typeface="Arial" panose="020B0604020202020204" pitchFamily="34" charset="0"/>
                <a:cs typeface="Arial" panose="020B0604020202020204" pitchFamily="34" charset="0"/>
              </a:rPr>
              <a:t>Chie</a:t>
            </a:r>
            <a:r>
              <a:rPr lang="en-US" sz="800" dirty="0">
                <a:latin typeface="Arial" panose="020B0604020202020204" pitchFamily="34" charset="0"/>
                <a:cs typeface="Arial" panose="020B0604020202020204" pitchFamily="34" charset="0"/>
              </a:rPr>
              <a:t>f </a:t>
            </a:r>
            <a:r>
              <a:rPr lang="en-US" sz="800" spc="-5" dirty="0">
                <a:latin typeface="Arial" panose="020B0604020202020204" pitchFamily="34" charset="0"/>
                <a:cs typeface="Arial" panose="020B0604020202020204" pitchFamily="34" charset="0"/>
              </a:rPr>
              <a:t>Residen</a:t>
            </a:r>
            <a:r>
              <a:rPr lang="en-US" sz="800" dirty="0">
                <a:latin typeface="Arial" panose="020B0604020202020204" pitchFamily="34" charset="0"/>
                <a:cs typeface="Arial" panose="020B0604020202020204" pitchFamily="34" charset="0"/>
              </a:rPr>
              <a:t>t </a:t>
            </a:r>
            <a:r>
              <a:rPr lang="en-US" sz="800" spc="-5" dirty="0">
                <a:latin typeface="Arial" panose="020B0604020202020204" pitchFamily="34" charset="0"/>
                <a:cs typeface="Arial" panose="020B0604020202020204" pitchFamily="34" charset="0"/>
              </a:rPr>
              <a:t>a</a:t>
            </a:r>
            <a:r>
              <a:rPr lang="en-US" sz="800" dirty="0">
                <a:latin typeface="Arial" panose="020B0604020202020204" pitchFamily="34" charset="0"/>
                <a:cs typeface="Arial" panose="020B0604020202020204" pitchFamily="34" charset="0"/>
              </a:rPr>
              <a:t>t the</a:t>
            </a:r>
            <a:r>
              <a:rPr lang="en-US" sz="800" spc="-5" dirty="0">
                <a:latin typeface="Arial" panose="020B0604020202020204" pitchFamily="34" charset="0"/>
                <a:cs typeface="Arial" panose="020B0604020202020204" pitchFamily="34" charset="0"/>
              </a:rPr>
              <a:t> Departmen</a:t>
            </a:r>
            <a:r>
              <a:rPr lang="en-US" sz="800" dirty="0">
                <a:latin typeface="Arial" panose="020B0604020202020204" pitchFamily="34" charset="0"/>
                <a:cs typeface="Arial" panose="020B0604020202020204" pitchFamily="34" charset="0"/>
              </a:rPr>
              <a:t>t </a:t>
            </a:r>
            <a:r>
              <a:rPr lang="en-US" sz="800" spc="-5" dirty="0">
                <a:latin typeface="Arial" panose="020B0604020202020204" pitchFamily="34" charset="0"/>
                <a:cs typeface="Arial" panose="020B0604020202020204" pitchFamily="34" charset="0"/>
              </a:rPr>
              <a:t>o</a:t>
            </a:r>
            <a:r>
              <a:rPr lang="en-US" sz="800" dirty="0">
                <a:latin typeface="Arial" panose="020B0604020202020204" pitchFamily="34" charset="0"/>
                <a:cs typeface="Arial" panose="020B0604020202020204" pitchFamily="34" charset="0"/>
              </a:rPr>
              <a:t>f Psychiatr</a:t>
            </a:r>
            <a:r>
              <a:rPr lang="en-US" sz="800" spc="-55" dirty="0">
                <a:latin typeface="Arial" panose="020B0604020202020204" pitchFamily="34" charset="0"/>
                <a:cs typeface="Arial" panose="020B0604020202020204" pitchFamily="34" charset="0"/>
              </a:rPr>
              <a:t>y</a:t>
            </a:r>
            <a:r>
              <a:rPr lang="en-US" sz="800" spc="-5" dirty="0">
                <a:latin typeface="Arial" panose="020B0604020202020204" pitchFamily="34" charset="0"/>
                <a:cs typeface="Arial" panose="020B0604020202020204" pitchFamily="34" charset="0"/>
              </a:rPr>
              <a:t>,</a:t>
            </a:r>
            <a:r>
              <a:rPr lang="en-US" sz="800" dirty="0">
                <a:latin typeface="Arial" panose="020B0604020202020204" pitchFamily="34" charset="0"/>
                <a:cs typeface="Arial" panose="020B0604020202020204" pitchFamily="34" charset="0"/>
              </a:rPr>
              <a:t> </a:t>
            </a:r>
            <a:r>
              <a:rPr lang="en-US" sz="800" spc="-5" dirty="0">
                <a:latin typeface="Arial" panose="020B0604020202020204" pitchFamily="34" charset="0"/>
                <a:cs typeface="Arial" panose="020B0604020202020204" pitchFamily="34" charset="0"/>
              </a:rPr>
              <a:t>Rutgers  Ne</a:t>
            </a:r>
            <a:r>
              <a:rPr lang="en-US" sz="800" dirty="0">
                <a:latin typeface="Arial" panose="020B0604020202020204" pitchFamily="34" charset="0"/>
                <a:cs typeface="Arial" panose="020B0604020202020204" pitchFamily="34" charset="0"/>
              </a:rPr>
              <a:t>w Jersey</a:t>
            </a:r>
            <a:r>
              <a:rPr lang="en-US" sz="800" spc="-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Medical. Robert obtained an undergraduate degree in psychology and went on to study medicine at Western University of Health Science in Pomona, California. Robert was selected as a 2016 Ruth Fox Scholar by the American Society of Addiction Medicine, and as a 2019-2021 APA Leadership Fellow. After residency, Robert plans to return to California for fellowship training in addiction psychiatry.</a:t>
            </a:r>
            <a:endParaRPr sz="700" dirty="0">
              <a:latin typeface="Arial" panose="020B0604020202020204" pitchFamily="34" charset="0"/>
              <a:cs typeface="Arial" panose="020B0604020202020204" pitchFamily="34" charset="0"/>
            </a:endParaRPr>
          </a:p>
        </p:txBody>
      </p:sp>
      <p:sp>
        <p:nvSpPr>
          <p:cNvPr id="90" name="object 67">
            <a:extLst>
              <a:ext uri="{FF2B5EF4-FFF2-40B4-BE49-F238E27FC236}">
                <a16:creationId xmlns:a16="http://schemas.microsoft.com/office/drawing/2014/main" id="{EF88A094-D76F-433C-9012-1D8E983980D7}"/>
              </a:ext>
            </a:extLst>
          </p:cNvPr>
          <p:cNvSpPr txBox="1"/>
          <p:nvPr/>
        </p:nvSpPr>
        <p:spPr>
          <a:xfrm>
            <a:off x="990600" y="2133600"/>
            <a:ext cx="3657600" cy="1706429"/>
          </a:xfrm>
          <a:prstGeom prst="rect">
            <a:avLst/>
          </a:prstGeom>
        </p:spPr>
        <p:txBody>
          <a:bodyPr vert="horz" wrap="square" lIns="0" tIns="0" rIns="0" bIns="0" rtlCol="0">
            <a:spAutoFit/>
          </a:bodyPr>
          <a:lstStyle/>
          <a:p>
            <a:pPr marL="12700" marR="19685">
              <a:lnSpc>
                <a:spcPct val="99000"/>
              </a:lnSpc>
            </a:pPr>
            <a:r>
              <a:rPr lang="en-US" sz="1000" b="1" spc="-125" dirty="0">
                <a:solidFill>
                  <a:srgbClr val="F63D41"/>
                </a:solidFill>
                <a:latin typeface="Arial Rounded MT Bold" panose="020F0704030504030204" pitchFamily="34" charset="0"/>
                <a:cs typeface="Arial" panose="020B0604020202020204" pitchFamily="34" charset="0"/>
              </a:rPr>
              <a:t>Diego Garces Grosse</a:t>
            </a:r>
            <a:r>
              <a:rPr sz="1000" b="1" spc="-65" dirty="0">
                <a:solidFill>
                  <a:srgbClr val="F63D41"/>
                </a:solidFill>
                <a:latin typeface="Arial Rounded MT Bold" panose="020F0704030504030204" pitchFamily="34" charset="0"/>
                <a:cs typeface="Arial" panose="020B0604020202020204" pitchFamily="34" charset="0"/>
              </a:rPr>
              <a:t>,</a:t>
            </a:r>
            <a:r>
              <a:rPr sz="1000" b="1" spc="-50" dirty="0">
                <a:solidFill>
                  <a:srgbClr val="F63D41"/>
                </a:solidFill>
                <a:latin typeface="Arial Rounded MT Bold" panose="020F0704030504030204" pitchFamily="34" charset="0"/>
                <a:cs typeface="Arial" panose="020B0604020202020204" pitchFamily="34" charset="0"/>
              </a:rPr>
              <a:t> </a:t>
            </a:r>
            <a:r>
              <a:rPr lang="en-US" sz="1000" b="1" spc="-170" dirty="0">
                <a:solidFill>
                  <a:srgbClr val="F63D41"/>
                </a:solidFill>
                <a:latin typeface="Arial Rounded MT Bold" panose="020F0704030504030204" pitchFamily="34" charset="0"/>
                <a:cs typeface="Arial" panose="020B0604020202020204" pitchFamily="34" charset="0"/>
              </a:rPr>
              <a:t>MD, </a:t>
            </a:r>
            <a:r>
              <a:rPr lang="en-US" sz="1000" b="1" spc="-60" dirty="0">
                <a:solidFill>
                  <a:srgbClr val="F63D41"/>
                </a:solidFill>
                <a:latin typeface="Arial Rounded MT Bold" panose="020F070403050403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is a PGY</a:t>
            </a:r>
            <a:r>
              <a:rPr lang="en-US" sz="800" spc="-1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II Psychiatry Resident at Rutgers New Jersey Medical</a:t>
            </a:r>
            <a:r>
              <a:rPr lang="en-US" sz="800" spc="-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School. Diego obtained his medical degree in Universidad Peruana Cayetano Heredia, in Lima, Peru. Diego worked in the Jungle of Peru helping underserved populations and became very interested in mental health in the context of public policy. He also has big interest in mental health related to sports, including eating disorders and body dysmorphia.  </a:t>
            </a:r>
          </a:p>
          <a:p>
            <a:pPr marL="12700" marR="19685">
              <a:lnSpc>
                <a:spcPct val="99000"/>
              </a:lnSpc>
            </a:pPr>
            <a:endParaRPr lang="en-US" sz="300" b="1" spc="-100" dirty="0">
              <a:solidFill>
                <a:srgbClr val="F63D41"/>
              </a:solidFill>
              <a:latin typeface="Arial" panose="020B0604020202020204" pitchFamily="34" charset="0"/>
              <a:cs typeface="Arial" panose="020B0604020202020204" pitchFamily="34" charset="0"/>
            </a:endParaRPr>
          </a:p>
          <a:p>
            <a:pPr marL="12700" marR="19685">
              <a:lnSpc>
                <a:spcPct val="99000"/>
              </a:lnSpc>
            </a:pPr>
            <a:r>
              <a:rPr lang="en-US" sz="1000" b="1" spc="-100" dirty="0">
                <a:solidFill>
                  <a:srgbClr val="F63D41"/>
                </a:solidFill>
                <a:latin typeface="Arial Rounded MT Bold" panose="020F0704030504030204" pitchFamily="34" charset="0"/>
                <a:cs typeface="Arial" panose="020B0604020202020204" pitchFamily="34" charset="0"/>
              </a:rPr>
              <a:t>Rafael </a:t>
            </a:r>
            <a:r>
              <a:rPr lang="en-US" sz="1000" b="1" spc="-100" dirty="0" err="1">
                <a:solidFill>
                  <a:srgbClr val="F63D41"/>
                </a:solidFill>
                <a:latin typeface="Arial Rounded MT Bold" panose="020F0704030504030204" pitchFamily="34" charset="0"/>
                <a:cs typeface="Arial" panose="020B0604020202020204" pitchFamily="34" charset="0"/>
              </a:rPr>
              <a:t>Coira</a:t>
            </a:r>
            <a:r>
              <a:rPr sz="1000" b="1" spc="-65" dirty="0">
                <a:solidFill>
                  <a:srgbClr val="F63D41"/>
                </a:solidFill>
                <a:latin typeface="Arial Rounded MT Bold" panose="020F0704030504030204" pitchFamily="34" charset="0"/>
                <a:cs typeface="Arial" panose="020B0604020202020204" pitchFamily="34" charset="0"/>
              </a:rPr>
              <a:t>,</a:t>
            </a:r>
            <a:r>
              <a:rPr sz="1000" b="1" spc="-50" dirty="0">
                <a:solidFill>
                  <a:srgbClr val="F63D41"/>
                </a:solidFill>
                <a:latin typeface="Arial Rounded MT Bold" panose="020F0704030504030204" pitchFamily="34" charset="0"/>
                <a:cs typeface="Arial" panose="020B0604020202020204" pitchFamily="34" charset="0"/>
              </a:rPr>
              <a:t> </a:t>
            </a:r>
            <a:r>
              <a:rPr sz="1000" b="1" spc="-170" dirty="0">
                <a:solidFill>
                  <a:srgbClr val="F63D41"/>
                </a:solidFill>
                <a:latin typeface="Arial Rounded MT Bold" panose="020F0704030504030204" pitchFamily="34" charset="0"/>
                <a:cs typeface="Arial" panose="020B0604020202020204" pitchFamily="34" charset="0"/>
              </a:rPr>
              <a:t>M</a:t>
            </a:r>
            <a:r>
              <a:rPr sz="1000" b="1" spc="-204" dirty="0">
                <a:solidFill>
                  <a:srgbClr val="F63D41"/>
                </a:solidFill>
                <a:latin typeface="Arial Rounded MT Bold" panose="020F0704030504030204" pitchFamily="34" charset="0"/>
                <a:cs typeface="Arial" panose="020B0604020202020204" pitchFamily="34" charset="0"/>
              </a:rPr>
              <a:t>D</a:t>
            </a:r>
            <a:r>
              <a:rPr sz="1000" b="1" spc="-65" dirty="0">
                <a:solidFill>
                  <a:srgbClr val="F63D41"/>
                </a:solidFill>
                <a:latin typeface="Arial Rounded MT Bold" panose="020F0704030504030204" pitchFamily="34" charset="0"/>
                <a:cs typeface="Arial" panose="020B0604020202020204" pitchFamily="34" charset="0"/>
              </a:rPr>
              <a:t>,</a:t>
            </a:r>
            <a:r>
              <a:rPr sz="1000" b="1" spc="-40" dirty="0">
                <a:solidFill>
                  <a:srgbClr val="F63D41"/>
                </a:solidFill>
                <a:latin typeface="Arial Rounded MT Bold" panose="020F070403050403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is a PGY</a:t>
            </a:r>
            <a:r>
              <a:rPr lang="en-US" sz="800" spc="-1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III Psychiatry Resident at Rutgers New Jersey Medical</a:t>
            </a:r>
            <a:r>
              <a:rPr lang="en-US" sz="800" spc="-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School. He was born in Puerto Rico and grew up in New York City and Bergen County New Jersey. He attended college at Montclair State University, law school at Seton Hall University School of Law and Medical School at St. George’s University. He is the creator and co-host of “The Psychiatrists Guide” podcast. His research focuses on Equine Therapy.</a:t>
            </a:r>
          </a:p>
          <a:p>
            <a:pPr marL="12700" marR="19685">
              <a:lnSpc>
                <a:spcPct val="99000"/>
              </a:lnSpc>
            </a:pPr>
            <a:endParaRPr sz="700" dirty="0">
              <a:latin typeface="Arial" panose="020B0604020202020204" pitchFamily="34" charset="0"/>
              <a:cs typeface="Arial" panose="020B0604020202020204" pitchFamily="34" charset="0"/>
            </a:endParaRPr>
          </a:p>
        </p:txBody>
      </p:sp>
      <p:sp>
        <p:nvSpPr>
          <p:cNvPr id="91" name="object 66">
            <a:extLst>
              <a:ext uri="{FF2B5EF4-FFF2-40B4-BE49-F238E27FC236}">
                <a16:creationId xmlns:a16="http://schemas.microsoft.com/office/drawing/2014/main" id="{79FD9ECC-4AA6-4695-815A-0B82A3EECF34}"/>
              </a:ext>
            </a:extLst>
          </p:cNvPr>
          <p:cNvSpPr txBox="1"/>
          <p:nvPr/>
        </p:nvSpPr>
        <p:spPr>
          <a:xfrm>
            <a:off x="990600" y="3733800"/>
            <a:ext cx="3810000" cy="1874039"/>
          </a:xfrm>
          <a:prstGeom prst="rect">
            <a:avLst/>
          </a:prstGeom>
        </p:spPr>
        <p:txBody>
          <a:bodyPr vert="horz" wrap="square" lIns="0" tIns="0" rIns="0" bIns="0" rtlCol="0">
            <a:spAutoFit/>
          </a:bodyPr>
          <a:lstStyle/>
          <a:p>
            <a:pPr marL="12700" marR="207010">
              <a:lnSpc>
                <a:spcPct val="98700"/>
              </a:lnSpc>
            </a:pPr>
            <a:endParaRPr lang="en-US" sz="400" b="1" spc="-140" dirty="0">
              <a:solidFill>
                <a:srgbClr val="F63D41"/>
              </a:solidFill>
              <a:latin typeface="Arial" panose="020B0604020202020204" pitchFamily="34" charset="0"/>
              <a:cs typeface="Arial" panose="020B0604020202020204" pitchFamily="34" charset="0"/>
            </a:endParaRPr>
          </a:p>
          <a:p>
            <a:pPr marL="12700" marR="207010">
              <a:lnSpc>
                <a:spcPct val="98700"/>
              </a:lnSpc>
            </a:pPr>
            <a:r>
              <a:rPr lang="en-US" sz="1000" b="1" spc="-140" dirty="0">
                <a:solidFill>
                  <a:srgbClr val="F63D41"/>
                </a:solidFill>
                <a:latin typeface="Arial Rounded MT Bold" panose="020F0704030504030204" pitchFamily="34" charset="0"/>
                <a:cs typeface="Arial" panose="020B0604020202020204" pitchFamily="34" charset="0"/>
              </a:rPr>
              <a:t>Donya </a:t>
            </a:r>
            <a:r>
              <a:rPr lang="en-US" sz="1000" b="1" spc="-140" dirty="0" err="1">
                <a:solidFill>
                  <a:srgbClr val="F63D41"/>
                </a:solidFill>
                <a:latin typeface="Arial Rounded MT Bold" panose="020F0704030504030204" pitchFamily="34" charset="0"/>
                <a:cs typeface="Arial" panose="020B0604020202020204" pitchFamily="34" charset="0"/>
              </a:rPr>
              <a:t>Nazery</a:t>
            </a:r>
            <a:r>
              <a:rPr lang="en-US" sz="1000" b="1" spc="-140" dirty="0">
                <a:solidFill>
                  <a:srgbClr val="F63D41"/>
                </a:solidFill>
                <a:latin typeface="Arial Rounded MT Bold" panose="020F0704030504030204" pitchFamily="34" charset="0"/>
                <a:cs typeface="Arial" panose="020B0604020202020204" pitchFamily="34" charset="0"/>
              </a:rPr>
              <a:t>  , </a:t>
            </a:r>
            <a:r>
              <a:rPr sz="1000" b="1" spc="-170" dirty="0">
                <a:solidFill>
                  <a:srgbClr val="F63D41"/>
                </a:solidFill>
                <a:latin typeface="Arial Rounded MT Bold" panose="020F0704030504030204" pitchFamily="34" charset="0"/>
                <a:cs typeface="Arial" panose="020B0604020202020204" pitchFamily="34" charset="0"/>
              </a:rPr>
              <a:t>M</a:t>
            </a:r>
            <a:r>
              <a:rPr sz="1000" b="1" spc="-204" dirty="0">
                <a:solidFill>
                  <a:srgbClr val="F63D41"/>
                </a:solidFill>
                <a:latin typeface="Arial Rounded MT Bold" panose="020F0704030504030204" pitchFamily="34" charset="0"/>
                <a:cs typeface="Arial" panose="020B0604020202020204" pitchFamily="34" charset="0"/>
              </a:rPr>
              <a:t>D</a:t>
            </a:r>
            <a:r>
              <a:rPr sz="1000" b="1" spc="-65" dirty="0">
                <a:solidFill>
                  <a:srgbClr val="F63D41"/>
                </a:solidFill>
                <a:latin typeface="Arial Rounded MT Bold" panose="020F0704030504030204" pitchFamily="34" charset="0"/>
                <a:cs typeface="Arial" panose="020B0604020202020204" pitchFamily="34" charset="0"/>
              </a:rPr>
              <a:t>,</a:t>
            </a:r>
            <a:r>
              <a:rPr sz="1000" b="1" spc="-75" dirty="0">
                <a:solidFill>
                  <a:srgbClr val="F63D41"/>
                </a:solidFill>
                <a:latin typeface="Arial Rounded MT Bold" panose="020F0704030504030204" pitchFamily="34" charset="0"/>
                <a:cs typeface="Arial" panose="020B0604020202020204" pitchFamily="34" charset="0"/>
              </a:rPr>
              <a:t> </a:t>
            </a:r>
            <a:r>
              <a:rPr lang="en-US" sz="1000" b="1" spc="-75" dirty="0">
                <a:solidFill>
                  <a:srgbClr val="F63D41"/>
                </a:solidFill>
                <a:latin typeface="Arial Rounded MT Bold" panose="020F0704030504030204" pitchFamily="34" charset="0"/>
                <a:cs typeface="Arial" panose="020B0604020202020204" pitchFamily="34" charset="0"/>
              </a:rPr>
              <a:t> </a:t>
            </a:r>
            <a:r>
              <a:rPr sz="800" dirty="0">
                <a:latin typeface="Arial" panose="020B0604020202020204" pitchFamily="34" charset="0"/>
                <a:cs typeface="Arial" panose="020B0604020202020204" pitchFamily="34" charset="0"/>
              </a:rPr>
              <a:t>is a PGY</a:t>
            </a:r>
            <a:r>
              <a:rPr sz="800" spc="-15" dirty="0">
                <a:latin typeface="Arial" panose="020B0604020202020204" pitchFamily="34" charset="0"/>
                <a:cs typeface="Arial" panose="020B0604020202020204" pitchFamily="34" charset="0"/>
              </a:rPr>
              <a:t> </a:t>
            </a:r>
            <a:r>
              <a:rPr lang="en-US" sz="800" spc="-15" dirty="0">
                <a:latin typeface="Arial" panose="020B0604020202020204" pitchFamily="34" charset="0"/>
                <a:cs typeface="Arial" panose="020B0604020202020204" pitchFamily="34" charset="0"/>
              </a:rPr>
              <a:t>I</a:t>
            </a:r>
            <a:r>
              <a:rPr sz="800" dirty="0">
                <a:latin typeface="Arial" panose="020B0604020202020204" pitchFamily="34" charset="0"/>
                <a:cs typeface="Arial" panose="020B0604020202020204" pitchFamily="34" charset="0"/>
              </a:rPr>
              <a:t> Psychiatry Resident at Rutgers New Jersey Medical</a:t>
            </a:r>
            <a:r>
              <a:rPr sz="800" spc="-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School.</a:t>
            </a:r>
            <a:r>
              <a:rPr sz="800" spc="-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Donya received her undergraduate degree from University of California Davis, where she took part in Autism research studying different brain areas using functional MRIs.  She went onto study medicine at Touro College of Osteopathic Medicine in New York, where she was recognized for both humanism and academic achievements.  She is interested in consultation-liaison psychiatry.</a:t>
            </a:r>
            <a:endParaRPr lang="en-US" sz="200" dirty="0">
              <a:latin typeface="Arial" panose="020B0604020202020204" pitchFamily="34" charset="0"/>
              <a:cs typeface="Arial" panose="020B0604020202020204" pitchFamily="34" charset="0"/>
            </a:endParaRPr>
          </a:p>
          <a:p>
            <a:pPr marL="12700" marR="207010">
              <a:lnSpc>
                <a:spcPct val="98700"/>
              </a:lnSpc>
            </a:pPr>
            <a:endParaRPr lang="en-US" sz="100" b="1" spc="-5" dirty="0">
              <a:solidFill>
                <a:srgbClr val="F63D41"/>
              </a:solidFill>
              <a:latin typeface="Arial" panose="020B0604020202020204" pitchFamily="34" charset="0"/>
              <a:cs typeface="Arial" panose="020B0604020202020204" pitchFamily="34" charset="0"/>
            </a:endParaRPr>
          </a:p>
          <a:p>
            <a:pPr marL="12700" marR="207010">
              <a:lnSpc>
                <a:spcPct val="98700"/>
              </a:lnSpc>
            </a:pPr>
            <a:r>
              <a:rPr sz="1000" b="1" spc="-130" dirty="0" err="1">
                <a:solidFill>
                  <a:srgbClr val="F63D41"/>
                </a:solidFill>
                <a:latin typeface="Arial Rounded MT Bold" panose="020F0704030504030204" pitchFamily="34" charset="0"/>
                <a:cs typeface="Arial" panose="020B0604020202020204" pitchFamily="34" charset="0"/>
              </a:rPr>
              <a:t>Lukmana</a:t>
            </a:r>
            <a:r>
              <a:rPr sz="1000" b="1" spc="-65" dirty="0" err="1">
                <a:solidFill>
                  <a:srgbClr val="F63D41"/>
                </a:solidFill>
                <a:latin typeface="Arial Rounded MT Bold" panose="020F0704030504030204" pitchFamily="34" charset="0"/>
                <a:cs typeface="Arial" panose="020B0604020202020204" pitchFamily="34" charset="0"/>
              </a:rPr>
              <a:t>f</a:t>
            </a:r>
            <a:r>
              <a:rPr sz="1000" b="1" spc="-85" dirty="0" err="1">
                <a:solidFill>
                  <a:srgbClr val="F63D41"/>
                </a:solidFill>
                <a:latin typeface="Arial Rounded MT Bold" panose="020F0704030504030204" pitchFamily="34" charset="0"/>
                <a:cs typeface="Arial" panose="020B0604020202020204" pitchFamily="34" charset="0"/>
              </a:rPr>
              <a:t>is</a:t>
            </a:r>
            <a:r>
              <a:rPr sz="1000" b="1" spc="-50" dirty="0">
                <a:solidFill>
                  <a:srgbClr val="F63D41"/>
                </a:solidFill>
                <a:latin typeface="Arial Rounded MT Bold" panose="020F0704030504030204" pitchFamily="34" charset="0"/>
                <a:cs typeface="Arial" panose="020B0604020202020204" pitchFamily="34" charset="0"/>
              </a:rPr>
              <a:t> </a:t>
            </a:r>
            <a:r>
              <a:rPr sz="1000" b="1" spc="-150" dirty="0">
                <a:solidFill>
                  <a:srgbClr val="F63D41"/>
                </a:solidFill>
                <a:latin typeface="Arial Rounded MT Bold" panose="020F0704030504030204" pitchFamily="34" charset="0"/>
                <a:cs typeface="Arial" panose="020B0604020202020204" pitchFamily="34" charset="0"/>
              </a:rPr>
              <a:t>B</a:t>
            </a:r>
            <a:r>
              <a:rPr sz="1000" b="1" spc="-135" dirty="0">
                <a:solidFill>
                  <a:srgbClr val="F63D41"/>
                </a:solidFill>
                <a:latin typeface="Arial Rounded MT Bold" panose="020F0704030504030204" pitchFamily="34" charset="0"/>
                <a:cs typeface="Arial" panose="020B0604020202020204" pitchFamily="34" charset="0"/>
              </a:rPr>
              <a:t>a</a:t>
            </a:r>
            <a:r>
              <a:rPr sz="1000" b="1" spc="-90" dirty="0">
                <a:solidFill>
                  <a:srgbClr val="F63D41"/>
                </a:solidFill>
                <a:latin typeface="Arial Rounded MT Bold" panose="020F0704030504030204" pitchFamily="34" charset="0"/>
                <a:cs typeface="Arial" panose="020B0604020202020204" pitchFamily="34" charset="0"/>
              </a:rPr>
              <a:t>bjid</a:t>
            </a:r>
            <a:r>
              <a:rPr sz="1000" b="1" spc="-155" dirty="0">
                <a:solidFill>
                  <a:srgbClr val="F63D41"/>
                </a:solidFill>
                <a:latin typeface="Arial Rounded MT Bold" panose="020F0704030504030204" pitchFamily="34" charset="0"/>
                <a:cs typeface="Arial" panose="020B0604020202020204" pitchFamily="34" charset="0"/>
              </a:rPr>
              <a:t>e</a:t>
            </a:r>
            <a:r>
              <a:rPr sz="1000" b="1" spc="-65" dirty="0">
                <a:solidFill>
                  <a:srgbClr val="F63D41"/>
                </a:solidFill>
                <a:latin typeface="Arial Rounded MT Bold" panose="020F0704030504030204" pitchFamily="34" charset="0"/>
                <a:cs typeface="Arial" panose="020B0604020202020204" pitchFamily="34" charset="0"/>
              </a:rPr>
              <a:t>,</a:t>
            </a:r>
            <a:r>
              <a:rPr sz="1000" b="1" spc="-50" dirty="0">
                <a:solidFill>
                  <a:srgbClr val="F63D41"/>
                </a:solidFill>
                <a:latin typeface="Arial Rounded MT Bold" panose="020F0704030504030204" pitchFamily="34" charset="0"/>
                <a:cs typeface="Arial" panose="020B0604020202020204" pitchFamily="34" charset="0"/>
              </a:rPr>
              <a:t> </a:t>
            </a:r>
            <a:r>
              <a:rPr sz="1000" b="1" spc="-170" dirty="0">
                <a:solidFill>
                  <a:srgbClr val="F63D41"/>
                </a:solidFill>
                <a:latin typeface="Arial Rounded MT Bold" panose="020F0704030504030204" pitchFamily="34" charset="0"/>
                <a:cs typeface="Arial" panose="020B0604020202020204" pitchFamily="34" charset="0"/>
              </a:rPr>
              <a:t>M</a:t>
            </a:r>
            <a:r>
              <a:rPr sz="1000" b="1" spc="-204" dirty="0">
                <a:solidFill>
                  <a:srgbClr val="F63D41"/>
                </a:solidFill>
                <a:latin typeface="Arial Rounded MT Bold" panose="020F0704030504030204" pitchFamily="34" charset="0"/>
                <a:cs typeface="Arial" panose="020B0604020202020204" pitchFamily="34" charset="0"/>
              </a:rPr>
              <a:t>D</a:t>
            </a:r>
            <a:r>
              <a:rPr sz="1000" b="1" spc="-65" dirty="0">
                <a:solidFill>
                  <a:srgbClr val="F63D41"/>
                </a:solidFill>
                <a:latin typeface="Arial Rounded MT Bold" panose="020F0704030504030204" pitchFamily="34" charset="0"/>
                <a:cs typeface="Arial" panose="020B0604020202020204" pitchFamily="34" charset="0"/>
              </a:rPr>
              <a:t>,</a:t>
            </a:r>
            <a:r>
              <a:rPr sz="1000" b="1" spc="-100" dirty="0">
                <a:solidFill>
                  <a:srgbClr val="F63D41"/>
                </a:solidFill>
                <a:latin typeface="Arial Rounded MT Bold" panose="020F0704030504030204" pitchFamily="34" charset="0"/>
                <a:cs typeface="Arial" panose="020B0604020202020204" pitchFamily="34" charset="0"/>
              </a:rPr>
              <a:t> </a:t>
            </a:r>
            <a:r>
              <a:rPr sz="800" spc="-5" dirty="0">
                <a:latin typeface="Arial" panose="020B0604020202020204" pitchFamily="34" charset="0"/>
                <a:cs typeface="Arial" panose="020B0604020202020204" pitchFamily="34" charset="0"/>
              </a:rPr>
              <a:t>i</a:t>
            </a:r>
            <a:r>
              <a:rPr sz="800" dirty="0">
                <a:latin typeface="Arial" panose="020B0604020202020204" pitchFamily="34" charset="0"/>
                <a:cs typeface="Arial" panose="020B0604020202020204" pitchFamily="34" charset="0"/>
              </a:rPr>
              <a:t>s a</a:t>
            </a:r>
            <a:r>
              <a:rPr sz="800" spc="-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resident</a:t>
            </a:r>
            <a:r>
              <a:rPr sz="800" spc="-5" dirty="0">
                <a:latin typeface="Arial" panose="020B0604020202020204" pitchFamily="34" charset="0"/>
                <a:cs typeface="Arial" panose="020B0604020202020204" pitchFamily="34" charset="0"/>
              </a:rPr>
              <a:t> physicia</a:t>
            </a:r>
            <a:r>
              <a:rPr sz="800" dirty="0">
                <a:latin typeface="Arial" panose="020B0604020202020204" pitchFamily="34" charset="0"/>
                <a:cs typeface="Arial" panose="020B0604020202020204" pitchFamily="34" charset="0"/>
              </a:rPr>
              <a:t>n currently</a:t>
            </a:r>
            <a:r>
              <a:rPr sz="800" spc="-5" dirty="0">
                <a:latin typeface="Arial" panose="020B0604020202020204" pitchFamily="34" charset="0"/>
                <a:cs typeface="Arial" panose="020B0604020202020204" pitchFamily="34" charset="0"/>
              </a:rPr>
              <a:t> attendin</a:t>
            </a:r>
            <a:r>
              <a:rPr sz="800" dirty="0">
                <a:latin typeface="Arial" panose="020B0604020202020204" pitchFamily="34" charset="0"/>
                <a:cs typeface="Arial" panose="020B0604020202020204" pitchFamily="34" charset="0"/>
              </a:rPr>
              <a:t>g </a:t>
            </a:r>
            <a:r>
              <a:rPr sz="800" spc="-5" dirty="0">
                <a:latin typeface="Arial" panose="020B0604020202020204" pitchFamily="34" charset="0"/>
                <a:cs typeface="Arial" panose="020B0604020202020204" pitchFamily="34" charset="0"/>
              </a:rPr>
              <a:t>Rutgers Ne</a:t>
            </a:r>
            <a:r>
              <a:rPr sz="800" dirty="0">
                <a:latin typeface="Arial" panose="020B0604020202020204" pitchFamily="34" charset="0"/>
                <a:cs typeface="Arial" panose="020B0604020202020204" pitchFamily="34" charset="0"/>
              </a:rPr>
              <a:t>w Jersey</a:t>
            </a:r>
            <a:r>
              <a:rPr sz="800" spc="-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Medical</a:t>
            </a:r>
            <a:r>
              <a:rPr sz="800" spc="-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School</a:t>
            </a:r>
            <a:r>
              <a:rPr sz="800" spc="-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residency</a:t>
            </a:r>
            <a:r>
              <a:rPr sz="800" spc="-5" dirty="0">
                <a:latin typeface="Arial" panose="020B0604020202020204" pitchFamily="34" charset="0"/>
                <a:cs typeface="Arial" panose="020B0604020202020204" pitchFamily="34" charset="0"/>
              </a:rPr>
              <a:t> progra</a:t>
            </a:r>
            <a:r>
              <a:rPr sz="800" dirty="0">
                <a:latin typeface="Arial" panose="020B0604020202020204" pitchFamily="34" charset="0"/>
                <a:cs typeface="Arial" panose="020B0604020202020204" pitchFamily="34" charset="0"/>
              </a:rPr>
              <a:t>m </a:t>
            </a:r>
            <a:r>
              <a:rPr sz="800" spc="-5" dirty="0">
                <a:latin typeface="Arial" panose="020B0604020202020204" pitchFamily="34" charset="0"/>
                <a:cs typeface="Arial" panose="020B0604020202020204" pitchFamily="34" charset="0"/>
              </a:rPr>
              <a:t>i</a:t>
            </a:r>
            <a:r>
              <a:rPr sz="800" dirty="0">
                <a:latin typeface="Arial" panose="020B0604020202020204" pitchFamily="34" charset="0"/>
                <a:cs typeface="Arial" panose="020B0604020202020204" pitchFamily="34" charset="0"/>
              </a:rPr>
              <a:t>n Psychiatr</a:t>
            </a:r>
            <a:r>
              <a:rPr sz="800" spc="-50" dirty="0">
                <a:latin typeface="Arial" panose="020B0604020202020204" pitchFamily="34" charset="0"/>
                <a:cs typeface="Arial" panose="020B0604020202020204" pitchFamily="34" charset="0"/>
              </a:rPr>
              <a:t>y</a:t>
            </a:r>
            <a:r>
              <a:rPr sz="800" spc="-5" dirty="0">
                <a:latin typeface="Arial" panose="020B0604020202020204" pitchFamily="34" charset="0"/>
                <a:cs typeface="Arial" panose="020B0604020202020204" pitchFamily="34" charset="0"/>
              </a:rPr>
              <a:t>.</a:t>
            </a:r>
            <a:r>
              <a:rPr sz="800" dirty="0">
                <a:latin typeface="Arial" panose="020B0604020202020204" pitchFamily="34" charset="0"/>
                <a:cs typeface="Arial" panose="020B0604020202020204" pitchFamily="34" charset="0"/>
              </a:rPr>
              <a:t> </a:t>
            </a:r>
            <a:r>
              <a:rPr sz="800" spc="-5" dirty="0">
                <a:latin typeface="Arial" panose="020B0604020202020204" pitchFamily="34" charset="0"/>
                <a:cs typeface="Arial" panose="020B0604020202020204" pitchFamily="34" charset="0"/>
              </a:rPr>
              <a:t>D</a:t>
            </a:r>
            <a:r>
              <a:rPr sz="800" spc="-40" dirty="0">
                <a:latin typeface="Arial" panose="020B0604020202020204" pitchFamily="34" charset="0"/>
                <a:cs typeface="Arial" panose="020B0604020202020204" pitchFamily="34" charset="0"/>
              </a:rPr>
              <a:t>r</a:t>
            </a:r>
            <a:r>
              <a:rPr sz="800" spc="-5" dirty="0">
                <a:latin typeface="Arial" panose="020B0604020202020204" pitchFamily="34" charset="0"/>
                <a:cs typeface="Arial" panose="020B0604020202020204" pitchFamily="34" charset="0"/>
              </a:rPr>
              <a:t>.</a:t>
            </a:r>
            <a:r>
              <a:rPr sz="800" dirty="0">
                <a:latin typeface="Arial" panose="020B0604020202020204" pitchFamily="34" charset="0"/>
                <a:cs typeface="Arial" panose="020B0604020202020204" pitchFamily="34" charset="0"/>
              </a:rPr>
              <a:t> Babajide</a:t>
            </a:r>
            <a:r>
              <a:rPr sz="800" spc="-5" dirty="0">
                <a:latin typeface="Arial" panose="020B0604020202020204" pitchFamily="34" charset="0"/>
                <a:cs typeface="Arial" panose="020B0604020202020204" pitchFamily="34" charset="0"/>
              </a:rPr>
              <a:t> wen</a:t>
            </a:r>
            <a:r>
              <a:rPr sz="800" dirty="0">
                <a:latin typeface="Arial" panose="020B0604020202020204" pitchFamily="34" charset="0"/>
                <a:cs typeface="Arial" panose="020B0604020202020204" pitchFamily="34" charset="0"/>
              </a:rPr>
              <a:t>t to </a:t>
            </a:r>
            <a:r>
              <a:rPr sz="800" spc="-5" dirty="0">
                <a:latin typeface="Arial" panose="020B0604020202020204" pitchFamily="34" charset="0"/>
                <a:cs typeface="Arial" panose="020B0604020202020204" pitchFamily="34" charset="0"/>
              </a:rPr>
              <a:t>Davidso</a:t>
            </a:r>
            <a:r>
              <a:rPr sz="800" dirty="0">
                <a:latin typeface="Arial" panose="020B0604020202020204" pitchFamily="34" charset="0"/>
                <a:cs typeface="Arial" panose="020B0604020202020204" pitchFamily="34" charset="0"/>
              </a:rPr>
              <a:t>n </a:t>
            </a:r>
            <a:r>
              <a:rPr sz="800" spc="-5" dirty="0">
                <a:latin typeface="Arial" panose="020B0604020202020204" pitchFamily="34" charset="0"/>
                <a:cs typeface="Arial" panose="020B0604020202020204" pitchFamily="34" charset="0"/>
              </a:rPr>
              <a:t>Colleg</a:t>
            </a:r>
            <a:r>
              <a:rPr sz="800" dirty="0">
                <a:latin typeface="Arial" panose="020B0604020202020204" pitchFamily="34" charset="0"/>
                <a:cs typeface="Arial" panose="020B0604020202020204" pitchFamily="34" charset="0"/>
              </a:rPr>
              <a:t>e </a:t>
            </a:r>
            <a:r>
              <a:rPr sz="800" spc="-5" dirty="0">
                <a:latin typeface="Arial" panose="020B0604020202020204" pitchFamily="34" charset="0"/>
                <a:cs typeface="Arial" panose="020B0604020202020204" pitchFamily="34" charset="0"/>
              </a:rPr>
              <a:t>wher</a:t>
            </a:r>
            <a:r>
              <a:rPr sz="800" dirty="0">
                <a:latin typeface="Arial" panose="020B0604020202020204" pitchFamily="34" charset="0"/>
                <a:cs typeface="Arial" panose="020B0604020202020204" pitchFamily="34" charset="0"/>
              </a:rPr>
              <a:t>e </a:t>
            </a:r>
            <a:r>
              <a:rPr sz="800" spc="-5" dirty="0">
                <a:latin typeface="Arial" panose="020B0604020202020204" pitchFamily="34" charset="0"/>
                <a:cs typeface="Arial" panose="020B0604020202020204" pitchFamily="34" charset="0"/>
              </a:rPr>
              <a:t>h</a:t>
            </a:r>
            <a:r>
              <a:rPr sz="800" dirty="0">
                <a:latin typeface="Arial" panose="020B0604020202020204" pitchFamily="34" charset="0"/>
                <a:cs typeface="Arial" panose="020B0604020202020204" pitchFamily="34" charset="0"/>
              </a:rPr>
              <a:t>e </a:t>
            </a:r>
            <a:r>
              <a:rPr sz="800" spc="-5" dirty="0">
                <a:latin typeface="Arial" panose="020B0604020202020204" pitchFamily="34" charset="0"/>
                <a:cs typeface="Arial" panose="020B0604020202020204" pitchFamily="34" charset="0"/>
              </a:rPr>
              <a:t>graduate</a:t>
            </a:r>
            <a:r>
              <a:rPr sz="800" dirty="0">
                <a:latin typeface="Arial" panose="020B0604020202020204" pitchFamily="34" charset="0"/>
                <a:cs typeface="Arial" panose="020B0604020202020204" pitchFamily="34" charset="0"/>
              </a:rPr>
              <a:t>d </a:t>
            </a:r>
            <a:r>
              <a:rPr sz="800" spc="-5" dirty="0">
                <a:latin typeface="Arial" panose="020B0604020202020204" pitchFamily="34" charset="0"/>
                <a:cs typeface="Arial" panose="020B0604020202020204" pitchFamily="34" charset="0"/>
              </a:rPr>
              <a:t>wit</a:t>
            </a:r>
            <a:r>
              <a:rPr sz="800" dirty="0">
                <a:latin typeface="Arial" panose="020B0604020202020204" pitchFamily="34" charset="0"/>
                <a:cs typeface="Arial" panose="020B0604020202020204" pitchFamily="34" charset="0"/>
              </a:rPr>
              <a:t>h </a:t>
            </a:r>
            <a:r>
              <a:rPr sz="800" spc="-5" dirty="0">
                <a:latin typeface="Arial" panose="020B0604020202020204" pitchFamily="34" charset="0"/>
                <a:cs typeface="Arial" panose="020B0604020202020204" pitchFamily="34" charset="0"/>
              </a:rPr>
              <a:t>honor</a:t>
            </a:r>
            <a:r>
              <a:rPr sz="800" dirty="0">
                <a:latin typeface="Arial" panose="020B0604020202020204" pitchFamily="34" charset="0"/>
                <a:cs typeface="Arial" panose="020B0604020202020204" pitchFamily="34" charset="0"/>
              </a:rPr>
              <a:t>s </a:t>
            </a:r>
            <a:r>
              <a:rPr sz="800" spc="-5" dirty="0">
                <a:latin typeface="Arial" panose="020B0604020202020204" pitchFamily="34" charset="0"/>
                <a:cs typeface="Arial" panose="020B0604020202020204" pitchFamily="34" charset="0"/>
              </a:rPr>
              <a:t>i</a:t>
            </a:r>
            <a:r>
              <a:rPr sz="800" dirty="0">
                <a:latin typeface="Arial" panose="020B0604020202020204" pitchFamily="34" charset="0"/>
                <a:cs typeface="Arial" panose="020B0604020202020204" pitchFamily="34" charset="0"/>
              </a:rPr>
              <a:t>n Sociolog</a:t>
            </a:r>
            <a:r>
              <a:rPr sz="800" spc="-50" dirty="0">
                <a:latin typeface="Arial" panose="020B0604020202020204" pitchFamily="34" charset="0"/>
                <a:cs typeface="Arial" panose="020B0604020202020204" pitchFamily="34" charset="0"/>
              </a:rPr>
              <a:t>y</a:t>
            </a:r>
            <a:r>
              <a:rPr sz="800" spc="-5" dirty="0">
                <a:latin typeface="Arial" panose="020B0604020202020204" pitchFamily="34" charset="0"/>
                <a:cs typeface="Arial" panose="020B0604020202020204" pitchFamily="34" charset="0"/>
              </a:rPr>
              <a:t>.</a:t>
            </a:r>
            <a:r>
              <a:rPr sz="800" dirty="0">
                <a:latin typeface="Arial" panose="020B0604020202020204" pitchFamily="34" charset="0"/>
                <a:cs typeface="Arial" panose="020B0604020202020204" pitchFamily="34" charset="0"/>
              </a:rPr>
              <a:t> </a:t>
            </a:r>
            <a:r>
              <a:rPr sz="800" spc="-5" dirty="0">
                <a:latin typeface="Arial" panose="020B0604020202020204" pitchFamily="34" charset="0"/>
                <a:cs typeface="Arial" panose="020B0604020202020204" pitchFamily="34" charset="0"/>
              </a:rPr>
              <a:t>H</a:t>
            </a:r>
            <a:r>
              <a:rPr sz="800" dirty="0">
                <a:latin typeface="Arial" panose="020B0604020202020204" pitchFamily="34" charset="0"/>
                <a:cs typeface="Arial" panose="020B0604020202020204" pitchFamily="34" charset="0"/>
              </a:rPr>
              <a:t>e </a:t>
            </a:r>
            <a:r>
              <a:rPr sz="800" spc="-5" dirty="0">
                <a:latin typeface="Arial" panose="020B0604020202020204" pitchFamily="34" charset="0"/>
                <a:cs typeface="Arial" panose="020B0604020202020204" pitchFamily="34" charset="0"/>
              </a:rPr>
              <a:t>was </a:t>
            </a:r>
            <a:r>
              <a:rPr sz="800" dirty="0">
                <a:latin typeface="Arial" panose="020B0604020202020204" pitchFamily="34" charset="0"/>
                <a:cs typeface="Arial" panose="020B0604020202020204" pitchFamily="34" charset="0"/>
              </a:rPr>
              <a:t>an officer of his institution</a:t>
            </a:r>
            <a:r>
              <a:rPr sz="800" spc="-15" dirty="0">
                <a:latin typeface="Arial" panose="020B0604020202020204" pitchFamily="34" charset="0"/>
                <a:cs typeface="Arial" panose="020B0604020202020204" pitchFamily="34" charset="0"/>
              </a:rPr>
              <a:t>’</a:t>
            </a:r>
            <a:r>
              <a:rPr sz="800" dirty="0">
                <a:latin typeface="Arial" panose="020B0604020202020204" pitchFamily="34" charset="0"/>
                <a:cs typeface="Arial" panose="020B0604020202020204" pitchFamily="34" charset="0"/>
              </a:rPr>
              <a:t>s Psychiatric interest group, President of his institution</a:t>
            </a:r>
            <a:r>
              <a:rPr sz="800" spc="-15" dirty="0">
                <a:latin typeface="Arial" panose="020B0604020202020204" pitchFamily="34" charset="0"/>
                <a:cs typeface="Arial" panose="020B0604020202020204" pitchFamily="34" charset="0"/>
              </a:rPr>
              <a:t>’</a:t>
            </a:r>
            <a:r>
              <a:rPr sz="800" dirty="0">
                <a:latin typeface="Arial" panose="020B0604020202020204" pitchFamily="34" charset="0"/>
                <a:cs typeface="Arial" panose="020B0604020202020204" pitchFamily="34" charset="0"/>
              </a:rPr>
              <a:t>s Student</a:t>
            </a:r>
            <a:r>
              <a:rPr sz="800" spc="-5" dirty="0">
                <a:latin typeface="Arial" panose="020B0604020202020204" pitchFamily="34" charset="0"/>
                <a:cs typeface="Arial" panose="020B0604020202020204" pitchFamily="34" charset="0"/>
              </a:rPr>
              <a:t> Nationa</a:t>
            </a:r>
            <a:r>
              <a:rPr sz="800" dirty="0">
                <a:latin typeface="Arial" panose="020B0604020202020204" pitchFamily="34" charset="0"/>
                <a:cs typeface="Arial" panose="020B0604020202020204" pitchFamily="34" charset="0"/>
              </a:rPr>
              <a:t>l Medical</a:t>
            </a:r>
            <a:r>
              <a:rPr sz="800" spc="-40"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Association,</a:t>
            </a:r>
            <a:r>
              <a:rPr sz="800" spc="-5" dirty="0">
                <a:latin typeface="Arial" panose="020B0604020202020204" pitchFamily="34" charset="0"/>
                <a:cs typeface="Arial" panose="020B0604020202020204" pitchFamily="34" charset="0"/>
              </a:rPr>
              <a:t> an</a:t>
            </a:r>
            <a:r>
              <a:rPr sz="800" dirty="0">
                <a:latin typeface="Arial" panose="020B0604020202020204" pitchFamily="34" charset="0"/>
                <a:cs typeface="Arial" panose="020B0604020202020204" pitchFamily="34" charset="0"/>
              </a:rPr>
              <a:t>d </a:t>
            </a:r>
            <a:r>
              <a:rPr sz="800" spc="-5" dirty="0">
                <a:latin typeface="Arial" panose="020B0604020202020204" pitchFamily="34" charset="0"/>
                <a:cs typeface="Arial" panose="020B0604020202020204" pitchFamily="34" charset="0"/>
              </a:rPr>
              <a:t>activ</a:t>
            </a:r>
            <a:r>
              <a:rPr sz="800" dirty="0">
                <a:latin typeface="Arial" panose="020B0604020202020204" pitchFamily="34" charset="0"/>
                <a:cs typeface="Arial" panose="020B0604020202020204" pitchFamily="34" charset="0"/>
              </a:rPr>
              <a:t>e </a:t>
            </a:r>
            <a:r>
              <a:rPr sz="800" spc="-5" dirty="0">
                <a:latin typeface="Arial" panose="020B0604020202020204" pitchFamily="34" charset="0"/>
                <a:cs typeface="Arial" panose="020B0604020202020204" pitchFamily="34" charset="0"/>
              </a:rPr>
              <a:t>i</a:t>
            </a:r>
            <a:r>
              <a:rPr sz="800" dirty="0">
                <a:latin typeface="Arial" panose="020B0604020202020204" pitchFamily="34" charset="0"/>
                <a:cs typeface="Arial" panose="020B0604020202020204" pitchFamily="34" charset="0"/>
              </a:rPr>
              <a:t>n community</a:t>
            </a:r>
            <a:r>
              <a:rPr sz="800" spc="-5" dirty="0">
                <a:latin typeface="Arial" panose="020B0604020202020204" pitchFamily="34" charset="0"/>
                <a:cs typeface="Arial" panose="020B0604020202020204" pitchFamily="34" charset="0"/>
              </a:rPr>
              <a:t> activis</a:t>
            </a:r>
            <a:r>
              <a:rPr sz="800" dirty="0">
                <a:latin typeface="Arial" panose="020B0604020202020204" pitchFamily="34" charset="0"/>
                <a:cs typeface="Arial" panose="020B0604020202020204" pitchFamily="34" charset="0"/>
              </a:rPr>
              <a:t>t </a:t>
            </a:r>
            <a:r>
              <a:rPr sz="800" spc="-5" dirty="0">
                <a:latin typeface="Arial" panose="020B0604020202020204" pitchFamily="34" charset="0"/>
                <a:cs typeface="Arial" panose="020B0604020202020204" pitchFamily="34" charset="0"/>
              </a:rPr>
              <a:t>group</a:t>
            </a:r>
            <a:r>
              <a:rPr sz="800" dirty="0">
                <a:latin typeface="Arial" panose="020B0604020202020204" pitchFamily="34" charset="0"/>
                <a:cs typeface="Arial" panose="020B0604020202020204" pitchFamily="34" charset="0"/>
              </a:rPr>
              <a:t>s such </a:t>
            </a:r>
            <a:r>
              <a:rPr sz="800" spc="-5" dirty="0">
                <a:latin typeface="Arial" panose="020B0604020202020204" pitchFamily="34" charset="0"/>
                <a:cs typeface="Arial" panose="020B0604020202020204" pitchFamily="34" charset="0"/>
              </a:rPr>
              <a:t>a</a:t>
            </a:r>
            <a:r>
              <a:rPr sz="800" dirty="0">
                <a:latin typeface="Arial" panose="020B0604020202020204" pitchFamily="34" charset="0"/>
                <a:cs typeface="Arial" panose="020B0604020202020204" pitchFamily="34" charset="0"/>
              </a:rPr>
              <a:t>s the</a:t>
            </a:r>
            <a:r>
              <a:rPr sz="800" spc="-5" dirty="0">
                <a:latin typeface="Arial" panose="020B0604020202020204" pitchFamily="34" charset="0"/>
                <a:cs typeface="Arial" panose="020B0604020202020204" pitchFamily="34" charset="0"/>
              </a:rPr>
              <a:t> Dalla</a:t>
            </a:r>
            <a:r>
              <a:rPr sz="800" dirty="0">
                <a:latin typeface="Arial" panose="020B0604020202020204" pitchFamily="34" charset="0"/>
                <a:cs typeface="Arial" panose="020B0604020202020204" pitchFamily="34" charset="0"/>
              </a:rPr>
              <a:t>s </a:t>
            </a:r>
            <a:r>
              <a:rPr sz="800" spc="-5" dirty="0">
                <a:latin typeface="Arial" panose="020B0604020202020204" pitchFamily="34" charset="0"/>
                <a:cs typeface="Arial" panose="020B0604020202020204" pitchFamily="34" charset="0"/>
              </a:rPr>
              <a:t>Coalitio</a:t>
            </a:r>
            <a:r>
              <a:rPr sz="800" dirty="0">
                <a:latin typeface="Arial" panose="020B0604020202020204" pitchFamily="34" charset="0"/>
                <a:cs typeface="Arial" panose="020B0604020202020204" pitchFamily="34" charset="0"/>
              </a:rPr>
              <a:t>n</a:t>
            </a:r>
            <a:r>
              <a:rPr sz="800" spc="-40"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Against</a:t>
            </a:r>
            <a:r>
              <a:rPr sz="800" spc="-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Bigotry</a:t>
            </a:r>
            <a:r>
              <a:rPr sz="800" spc="-5" dirty="0">
                <a:latin typeface="Arial" panose="020B0604020202020204" pitchFamily="34" charset="0"/>
                <a:cs typeface="Arial" panose="020B0604020202020204" pitchFamily="34" charset="0"/>
              </a:rPr>
              <a:t> an</a:t>
            </a:r>
            <a:r>
              <a:rPr sz="800" dirty="0">
                <a:latin typeface="Arial" panose="020B0604020202020204" pitchFamily="34" charset="0"/>
                <a:cs typeface="Arial" panose="020B0604020202020204" pitchFamily="34" charset="0"/>
              </a:rPr>
              <a:t>d Mothers</a:t>
            </a:r>
            <a:r>
              <a:rPr sz="800" spc="-40"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Against</a:t>
            </a:r>
            <a:r>
              <a:rPr sz="800" spc="-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Police</a:t>
            </a:r>
            <a:r>
              <a:rPr sz="800" spc="-5" dirty="0">
                <a:latin typeface="Arial" panose="020B0604020202020204" pitchFamily="34" charset="0"/>
                <a:cs typeface="Arial" panose="020B0604020202020204" pitchFamily="34" charset="0"/>
              </a:rPr>
              <a:t> </a:t>
            </a:r>
            <a:r>
              <a:rPr sz="800" dirty="0">
                <a:latin typeface="Arial" panose="020B0604020202020204" pitchFamily="34" charset="0"/>
                <a:cs typeface="Arial" panose="020B0604020202020204" pitchFamily="34" charset="0"/>
              </a:rPr>
              <a:t>Brutalit</a:t>
            </a:r>
            <a:r>
              <a:rPr sz="800" spc="-55" dirty="0">
                <a:latin typeface="Arial" panose="020B0604020202020204" pitchFamily="34" charset="0"/>
                <a:cs typeface="Arial" panose="020B0604020202020204" pitchFamily="34" charset="0"/>
              </a:rPr>
              <a:t>y</a:t>
            </a:r>
            <a:r>
              <a:rPr sz="800" spc="-5" dirty="0">
                <a:latin typeface="Arial" panose="020B0604020202020204" pitchFamily="34" charset="0"/>
                <a:cs typeface="Arial" panose="020B0604020202020204" pitchFamily="34" charset="0"/>
              </a:rPr>
              <a:t>.</a:t>
            </a:r>
            <a:endParaRPr sz="700" dirty="0">
              <a:latin typeface="Arial" panose="020B0604020202020204" pitchFamily="34" charset="0"/>
              <a:cs typeface="Arial" panose="020B0604020202020204" pitchFamily="34" charset="0"/>
            </a:endParaRPr>
          </a:p>
        </p:txBody>
      </p:sp>
      <p:sp>
        <p:nvSpPr>
          <p:cNvPr id="92" name="object 66">
            <a:extLst>
              <a:ext uri="{FF2B5EF4-FFF2-40B4-BE49-F238E27FC236}">
                <a16:creationId xmlns:a16="http://schemas.microsoft.com/office/drawing/2014/main" id="{077A6E9F-6752-46B9-896C-3F25E9162FEB}"/>
              </a:ext>
            </a:extLst>
          </p:cNvPr>
          <p:cNvSpPr txBox="1"/>
          <p:nvPr/>
        </p:nvSpPr>
        <p:spPr>
          <a:xfrm>
            <a:off x="990600" y="5562600"/>
            <a:ext cx="3810000" cy="1645515"/>
          </a:xfrm>
          <a:prstGeom prst="rect">
            <a:avLst/>
          </a:prstGeom>
        </p:spPr>
        <p:txBody>
          <a:bodyPr vert="horz" wrap="square" lIns="0" tIns="0" rIns="0" bIns="0" rtlCol="0">
            <a:spAutoFit/>
          </a:bodyPr>
          <a:lstStyle/>
          <a:p>
            <a:pPr marL="12700" marR="207010">
              <a:lnSpc>
                <a:spcPct val="98700"/>
              </a:lnSpc>
            </a:pPr>
            <a:r>
              <a:rPr lang="en-US" sz="1000" b="1" spc="-65" dirty="0">
                <a:solidFill>
                  <a:srgbClr val="F63D41"/>
                </a:solidFill>
                <a:latin typeface="Arial Rounded MT Bold"/>
                <a:cs typeface="Arial Rounded MT Bold"/>
              </a:rPr>
              <a:t>Heather </a:t>
            </a:r>
            <a:r>
              <a:rPr lang="en-US" sz="1000" b="1" spc="-65" dirty="0" err="1">
                <a:solidFill>
                  <a:srgbClr val="F63D41"/>
                </a:solidFill>
                <a:latin typeface="Arial Rounded MT Bold"/>
                <a:cs typeface="Arial Rounded MT Bold"/>
              </a:rPr>
              <a:t>Wurtz</a:t>
            </a:r>
            <a:r>
              <a:rPr sz="1000" b="1" spc="-65" dirty="0">
                <a:solidFill>
                  <a:srgbClr val="F63D41"/>
                </a:solidFill>
                <a:latin typeface="Arial Rounded MT Bold"/>
                <a:cs typeface="Arial Rounded MT Bold"/>
              </a:rPr>
              <a:t>,</a:t>
            </a:r>
            <a:r>
              <a:rPr sz="1000" b="1" spc="-50" dirty="0">
                <a:solidFill>
                  <a:srgbClr val="F63D41"/>
                </a:solidFill>
                <a:latin typeface="Arial Rounded MT Bold"/>
                <a:cs typeface="Arial Rounded MT Bold"/>
              </a:rPr>
              <a:t> </a:t>
            </a:r>
            <a:r>
              <a:rPr sz="1000" b="1" spc="-170" dirty="0">
                <a:solidFill>
                  <a:srgbClr val="F63D41"/>
                </a:solidFill>
                <a:latin typeface="Arial Rounded MT Bold"/>
                <a:cs typeface="Arial Rounded MT Bold"/>
              </a:rPr>
              <a:t>M</a:t>
            </a:r>
            <a:r>
              <a:rPr sz="1000" b="1" spc="-204" dirty="0">
                <a:solidFill>
                  <a:srgbClr val="F63D41"/>
                </a:solidFill>
                <a:latin typeface="Arial Rounded MT Bold"/>
                <a:cs typeface="Arial Rounded MT Bold"/>
              </a:rPr>
              <a:t>D</a:t>
            </a:r>
            <a:r>
              <a:rPr sz="1000" b="1" spc="-65" dirty="0">
                <a:solidFill>
                  <a:srgbClr val="F63D41"/>
                </a:solidFill>
                <a:latin typeface="Arial Rounded MT Bold"/>
                <a:cs typeface="Arial Rounded MT Bold"/>
              </a:rPr>
              <a:t>,</a:t>
            </a:r>
            <a:r>
              <a:rPr sz="1000" b="1" spc="-75" dirty="0">
                <a:solidFill>
                  <a:srgbClr val="F63D41"/>
                </a:solidFill>
                <a:latin typeface="Arial Rounded MT Bold"/>
                <a:cs typeface="Arial Rounded MT Bold"/>
              </a:rPr>
              <a:t> </a:t>
            </a:r>
            <a:r>
              <a:rPr sz="800" dirty="0">
                <a:latin typeface="Arial"/>
                <a:cs typeface="Arial"/>
              </a:rPr>
              <a:t>is a PGY</a:t>
            </a:r>
            <a:r>
              <a:rPr sz="800" spc="-15" dirty="0">
                <a:latin typeface="Arial"/>
                <a:cs typeface="Arial"/>
              </a:rPr>
              <a:t> </a:t>
            </a:r>
            <a:r>
              <a:rPr sz="800" dirty="0">
                <a:latin typeface="Arial"/>
                <a:cs typeface="Arial"/>
              </a:rPr>
              <a:t>II Psychiatry Resident at Rutgers New Jersey</a:t>
            </a:r>
            <a:r>
              <a:rPr lang="en-US" sz="800" dirty="0">
                <a:latin typeface="Arial"/>
                <a:cs typeface="Arial"/>
              </a:rPr>
              <a:t> </a:t>
            </a:r>
            <a:r>
              <a:rPr sz="800" dirty="0">
                <a:latin typeface="Arial"/>
                <a:cs typeface="Arial"/>
              </a:rPr>
              <a:t>Medical</a:t>
            </a:r>
            <a:r>
              <a:rPr sz="800" spc="-5" dirty="0">
                <a:latin typeface="Arial"/>
                <a:cs typeface="Arial"/>
              </a:rPr>
              <a:t> </a:t>
            </a:r>
            <a:r>
              <a:rPr sz="800" dirty="0">
                <a:latin typeface="Arial"/>
                <a:cs typeface="Arial"/>
              </a:rPr>
              <a:t>School.</a:t>
            </a:r>
            <a:r>
              <a:rPr sz="800" spc="-5" dirty="0">
                <a:latin typeface="Arial"/>
                <a:cs typeface="Arial"/>
              </a:rPr>
              <a:t> </a:t>
            </a:r>
            <a:r>
              <a:rPr lang="en-US" sz="800" dirty="0">
                <a:latin typeface="Arial" panose="020B0604020202020204" pitchFamily="34" charset="0"/>
                <a:cs typeface="Arial" panose="020B0604020202020204" pitchFamily="34" charset="0"/>
              </a:rPr>
              <a:t>Heather obtained an undergraduate degree in psychology at Grinnell College. After graduation, she worked on a Duke University Medical Center study examining psychiatric issues in rural children. During medical school at Rutgers NJMS, Heather was an editor for a Psychiatry Clerkship review book, and volunteered with the Student Family Health Care Center.  </a:t>
            </a:r>
          </a:p>
          <a:p>
            <a:pPr marL="12700" marR="207010">
              <a:lnSpc>
                <a:spcPct val="98700"/>
              </a:lnSpc>
            </a:pPr>
            <a:r>
              <a:rPr lang="en-US" sz="1000" b="1" spc="-130" dirty="0">
                <a:solidFill>
                  <a:srgbClr val="F63D41"/>
                </a:solidFill>
                <a:latin typeface="Arial Rounded MT Bold"/>
                <a:cs typeface="Arial Rounded MT Bold"/>
              </a:rPr>
              <a:t>Parham Khalili, </a:t>
            </a:r>
            <a:r>
              <a:rPr sz="1000" b="1" spc="-170" dirty="0">
                <a:solidFill>
                  <a:srgbClr val="F63D41"/>
                </a:solidFill>
                <a:latin typeface="Arial Rounded MT Bold"/>
                <a:cs typeface="Arial Rounded MT Bold"/>
              </a:rPr>
              <a:t>M</a:t>
            </a:r>
            <a:r>
              <a:rPr sz="1000" b="1" spc="-204" dirty="0">
                <a:solidFill>
                  <a:srgbClr val="F63D41"/>
                </a:solidFill>
                <a:latin typeface="Arial Rounded MT Bold"/>
                <a:cs typeface="Arial Rounded MT Bold"/>
              </a:rPr>
              <a:t>D</a:t>
            </a:r>
            <a:r>
              <a:rPr sz="1000" b="1" spc="-65" dirty="0">
                <a:solidFill>
                  <a:srgbClr val="F63D41"/>
                </a:solidFill>
                <a:latin typeface="Arial Rounded MT Bold"/>
                <a:cs typeface="Arial Rounded MT Bold"/>
              </a:rPr>
              <a:t>,</a:t>
            </a:r>
            <a:r>
              <a:rPr sz="1000" b="1" spc="-100" dirty="0">
                <a:solidFill>
                  <a:srgbClr val="F63D41"/>
                </a:solidFill>
                <a:latin typeface="Arial Rounded MT Bold"/>
                <a:cs typeface="Arial Rounded MT Bold"/>
              </a:rPr>
              <a:t> </a:t>
            </a:r>
            <a:r>
              <a:rPr lang="en-US" sz="800" dirty="0">
                <a:latin typeface="Arial" panose="020B0604020202020204" pitchFamily="34" charset="0"/>
                <a:cs typeface="Arial" panose="020B0604020202020204" pitchFamily="34" charset="0"/>
              </a:rPr>
              <a:t>is an Addiction Medicine fellow in the Rutgers Psychiatry department. He attended the University of Chicago for medical school and graduate school in public policy analysis. He previously completed a residency in Family Medicine at Columbia University and a Geriatrics (IM) fellowship at Weill Cornell. He has provided primary, geriatric and palliative care across a variety of settings, and his academic interests include substance use disorders among older adults and neurocognitive disorders.</a:t>
            </a:r>
            <a:endParaRPr sz="800" dirty="0">
              <a:latin typeface="Arial" panose="020B0604020202020204" pitchFamily="34" charset="0"/>
              <a:cs typeface="Arial" panose="020B0604020202020204" pitchFamily="34" charset="0"/>
            </a:endParaRPr>
          </a:p>
        </p:txBody>
      </p:sp>
      <p:sp>
        <p:nvSpPr>
          <p:cNvPr id="93" name="object 67">
            <a:extLst>
              <a:ext uri="{FF2B5EF4-FFF2-40B4-BE49-F238E27FC236}">
                <a16:creationId xmlns:a16="http://schemas.microsoft.com/office/drawing/2014/main" id="{D6906510-D010-40BE-B030-11B34D1BE5C4}"/>
              </a:ext>
            </a:extLst>
          </p:cNvPr>
          <p:cNvSpPr txBox="1"/>
          <p:nvPr/>
        </p:nvSpPr>
        <p:spPr>
          <a:xfrm>
            <a:off x="990600" y="7239000"/>
            <a:ext cx="3733800" cy="1759777"/>
          </a:xfrm>
          <a:prstGeom prst="rect">
            <a:avLst/>
          </a:prstGeom>
        </p:spPr>
        <p:txBody>
          <a:bodyPr vert="horz" wrap="square" lIns="0" tIns="0" rIns="0" bIns="0" rtlCol="0">
            <a:spAutoFit/>
          </a:bodyPr>
          <a:lstStyle/>
          <a:p>
            <a:pPr marL="12700" marR="19685">
              <a:lnSpc>
                <a:spcPct val="99000"/>
              </a:lnSpc>
            </a:pPr>
            <a:r>
              <a:rPr lang="en-US" sz="1000" b="1" spc="-125" dirty="0">
                <a:solidFill>
                  <a:srgbClr val="F63D41"/>
                </a:solidFill>
                <a:latin typeface="Arial Rounded MT Bold" panose="020F0704030504030204" pitchFamily="34" charset="0"/>
                <a:cs typeface="Arial" panose="020B0604020202020204" pitchFamily="34" charset="0"/>
              </a:rPr>
              <a:t>Faisal </a:t>
            </a:r>
            <a:r>
              <a:rPr lang="en-US" sz="1000" b="1" spc="-125" dirty="0" err="1">
                <a:solidFill>
                  <a:srgbClr val="F63D41"/>
                </a:solidFill>
                <a:latin typeface="Arial Rounded MT Bold" panose="020F0704030504030204" pitchFamily="34" charset="0"/>
                <a:cs typeface="Arial" panose="020B0604020202020204" pitchFamily="34" charset="0"/>
              </a:rPr>
              <a:t>Kagadkar</a:t>
            </a:r>
            <a:r>
              <a:rPr sz="1000" b="1" spc="-65" dirty="0">
                <a:solidFill>
                  <a:srgbClr val="F63D41"/>
                </a:solidFill>
                <a:latin typeface="Arial Rounded MT Bold" panose="020F0704030504030204" pitchFamily="34" charset="0"/>
                <a:cs typeface="Arial" panose="020B0604020202020204" pitchFamily="34" charset="0"/>
              </a:rPr>
              <a:t>,</a:t>
            </a:r>
            <a:r>
              <a:rPr sz="1000" b="1" spc="-50" dirty="0">
                <a:solidFill>
                  <a:srgbClr val="F63D41"/>
                </a:solidFill>
                <a:latin typeface="Arial Rounded MT Bold" panose="020F0704030504030204" pitchFamily="34" charset="0"/>
                <a:cs typeface="Arial" panose="020B0604020202020204" pitchFamily="34" charset="0"/>
              </a:rPr>
              <a:t> </a:t>
            </a:r>
            <a:r>
              <a:rPr sz="1000" b="1" spc="-170" dirty="0">
                <a:solidFill>
                  <a:srgbClr val="F63D41"/>
                </a:solidFill>
                <a:latin typeface="Arial Rounded MT Bold" panose="020F0704030504030204" pitchFamily="34" charset="0"/>
                <a:cs typeface="Arial" panose="020B0604020202020204" pitchFamily="34" charset="0"/>
              </a:rPr>
              <a:t>M</a:t>
            </a:r>
            <a:r>
              <a:rPr sz="1000" b="1" spc="-204" dirty="0">
                <a:solidFill>
                  <a:srgbClr val="F63D41"/>
                </a:solidFill>
                <a:latin typeface="Arial Rounded MT Bold" panose="020F0704030504030204" pitchFamily="34" charset="0"/>
                <a:cs typeface="Arial" panose="020B0604020202020204" pitchFamily="34" charset="0"/>
              </a:rPr>
              <a:t>D</a:t>
            </a:r>
            <a:r>
              <a:rPr sz="1050" b="1" spc="-65" dirty="0">
                <a:solidFill>
                  <a:srgbClr val="F63D41"/>
                </a:solidFill>
                <a:latin typeface="Arial Rounded MT Bold" panose="020F0704030504030204" pitchFamily="34" charset="0"/>
                <a:cs typeface="Arial" panose="020B0604020202020204" pitchFamily="34" charset="0"/>
              </a:rPr>
              <a:t>,</a:t>
            </a:r>
            <a:r>
              <a:rPr sz="1050" b="1" spc="-100" dirty="0">
                <a:solidFill>
                  <a:srgbClr val="F63D41"/>
                </a:solidFill>
                <a:latin typeface="Arial Rounded MT Bold" panose="020F070403050403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is a PGY</a:t>
            </a:r>
            <a:r>
              <a:rPr lang="en-US" sz="800" spc="-1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II Psychiatry Resident at Rutgers New Jersey Medical</a:t>
            </a:r>
            <a:r>
              <a:rPr lang="en-US" sz="800" spc="-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School. He obtained his MD from </a:t>
            </a:r>
            <a:r>
              <a:rPr lang="en-US" sz="800" dirty="0" err="1">
                <a:latin typeface="Arial" panose="020B0604020202020204" pitchFamily="34" charset="0"/>
                <a:cs typeface="Arial" panose="020B0604020202020204" pitchFamily="34" charset="0"/>
              </a:rPr>
              <a:t>Terna</a:t>
            </a:r>
            <a:r>
              <a:rPr lang="en-US" sz="800" dirty="0">
                <a:latin typeface="Arial" panose="020B0604020202020204" pitchFamily="34" charset="0"/>
                <a:cs typeface="Arial" panose="020B0604020202020204" pitchFamily="34" charset="0"/>
              </a:rPr>
              <a:t> Medical College, Navi Mumbai, India. Faisal gained rich clinical experiences at Yale, Case Western Reserve University, St. Elizabeth’s and Kings County hospitals, and was a research scholar in Child and Adolescent psychiatry prior to beginning residency. His interests include Diagnostic Decision making in Psychiatry, Integrated care, Child and Adolescent and Forensic psychiatry.</a:t>
            </a:r>
            <a:endParaRPr lang="en-US" sz="600" b="1" spc="-100" dirty="0">
              <a:solidFill>
                <a:srgbClr val="F63D41"/>
              </a:solidFill>
              <a:latin typeface="Arial"/>
              <a:cs typeface="Arial"/>
            </a:endParaRPr>
          </a:p>
          <a:p>
            <a:pPr marL="12700" marR="19685">
              <a:lnSpc>
                <a:spcPct val="99000"/>
              </a:lnSpc>
            </a:pPr>
            <a:r>
              <a:rPr lang="en-US" sz="1000" b="1" spc="-100" dirty="0">
                <a:solidFill>
                  <a:srgbClr val="F63D41"/>
                </a:solidFill>
                <a:latin typeface="Arial Rounded MT Bold"/>
                <a:cs typeface="Arial Rounded MT Bold"/>
              </a:rPr>
              <a:t>Muhammad </a:t>
            </a:r>
            <a:r>
              <a:rPr lang="en-US" sz="1000" b="1" spc="-100" dirty="0" err="1">
                <a:solidFill>
                  <a:srgbClr val="F63D41"/>
                </a:solidFill>
                <a:latin typeface="Arial Rounded MT Bold"/>
                <a:cs typeface="Arial Rounded MT Bold"/>
              </a:rPr>
              <a:t>Aadil</a:t>
            </a:r>
            <a:r>
              <a:rPr sz="1000" b="1" spc="-65" dirty="0">
                <a:solidFill>
                  <a:srgbClr val="F63D41"/>
                </a:solidFill>
                <a:latin typeface="Arial Rounded MT Bold"/>
                <a:cs typeface="Arial Rounded MT Bold"/>
              </a:rPr>
              <a:t>,</a:t>
            </a:r>
            <a:r>
              <a:rPr sz="1000" b="1" spc="-50" dirty="0">
                <a:solidFill>
                  <a:srgbClr val="F63D41"/>
                </a:solidFill>
                <a:latin typeface="Arial Rounded MT Bold"/>
                <a:cs typeface="Arial Rounded MT Bold"/>
              </a:rPr>
              <a:t> </a:t>
            </a:r>
            <a:r>
              <a:rPr sz="1000" b="1" spc="-170" dirty="0">
                <a:solidFill>
                  <a:srgbClr val="F63D41"/>
                </a:solidFill>
                <a:latin typeface="Arial Rounded MT Bold"/>
                <a:cs typeface="Arial Rounded MT Bold"/>
              </a:rPr>
              <a:t>M</a:t>
            </a:r>
            <a:r>
              <a:rPr sz="1000" b="1" spc="-204" dirty="0">
                <a:solidFill>
                  <a:srgbClr val="F63D41"/>
                </a:solidFill>
                <a:latin typeface="Arial Rounded MT Bold"/>
                <a:cs typeface="Arial Rounded MT Bold"/>
              </a:rPr>
              <a:t>D</a:t>
            </a:r>
            <a:r>
              <a:rPr sz="1000" b="1" spc="-65" dirty="0">
                <a:solidFill>
                  <a:srgbClr val="F63D41"/>
                </a:solidFill>
                <a:latin typeface="Arial Rounded MT Bold"/>
                <a:cs typeface="Arial Rounded MT Bold"/>
              </a:rPr>
              <a:t>,</a:t>
            </a:r>
            <a:r>
              <a:rPr sz="1000" b="1" spc="-40" dirty="0">
                <a:solidFill>
                  <a:srgbClr val="F63D41"/>
                </a:solidFill>
                <a:latin typeface="Arial Rounded MT Bold"/>
                <a:cs typeface="Arial Rounded MT Bold"/>
              </a:rPr>
              <a:t> </a:t>
            </a:r>
            <a:r>
              <a:rPr lang="en-US" sz="800" dirty="0">
                <a:latin typeface="Arial" panose="020B0604020202020204" pitchFamily="34" charset="0"/>
                <a:cs typeface="Arial" panose="020B0604020202020204" pitchFamily="34" charset="0"/>
              </a:rPr>
              <a:t>is a PGY</a:t>
            </a:r>
            <a:r>
              <a:rPr lang="en-US" sz="800" spc="-1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II Psychiatry Resident at Rutgers New Jersey Medical</a:t>
            </a:r>
            <a:r>
              <a:rPr lang="en-US" sz="800" spc="-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School. He graduated from FMH College of Medicine in Lahore, Pakistan.  After graduation, he worked at an Addiction Treatment Center in Lahore. He is the recipient of Jay G. Hirsch Award for his review paper on mindfulness-based cognitive behavioral therapy. His future goals are to pursue a fellowship in either addiction or forensic psychiatry.</a:t>
            </a:r>
          </a:p>
          <a:p>
            <a:pPr marL="12700" marR="19685">
              <a:lnSpc>
                <a:spcPct val="99000"/>
              </a:lnSpc>
            </a:pPr>
            <a:endParaRPr sz="7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8128" y="254000"/>
            <a:ext cx="4618990" cy="8266366"/>
          </a:xfrm>
          <a:prstGeom prst="rect">
            <a:avLst/>
          </a:prstGeom>
          <a:ln w="50800">
            <a:solidFill>
              <a:srgbClr val="D2232A"/>
            </a:solidFill>
          </a:ln>
        </p:spPr>
        <p:txBody>
          <a:bodyPr vert="horz" wrap="square" lIns="0" tIns="0" rIns="0" bIns="0" rtlCol="0">
            <a:spAutoFit/>
          </a:bodyPr>
          <a:lstStyle/>
          <a:p>
            <a:pPr marL="171450" marR="3026410">
              <a:lnSpc>
                <a:spcPts val="1100"/>
              </a:lnSpc>
            </a:pPr>
            <a:endParaRPr lang="en-US" sz="1000" spc="-5" dirty="0">
              <a:solidFill>
                <a:srgbClr val="D2232A"/>
              </a:solidFill>
              <a:latin typeface="Arial"/>
              <a:cs typeface="Arial"/>
            </a:endParaRPr>
          </a:p>
          <a:p>
            <a:pPr marL="171450" marR="3026410">
              <a:lnSpc>
                <a:spcPts val="1100"/>
              </a:lnSpc>
            </a:pPr>
            <a:endParaRPr lang="en-US" sz="1000" spc="-5" dirty="0">
              <a:solidFill>
                <a:srgbClr val="D2232A"/>
              </a:solidFill>
              <a:latin typeface="Arial"/>
              <a:cs typeface="Arial"/>
            </a:endParaRPr>
          </a:p>
          <a:p>
            <a:pPr marL="171450" marR="3026410">
              <a:lnSpc>
                <a:spcPts val="1100"/>
              </a:lnSpc>
            </a:pPr>
            <a:endParaRPr lang="en-US" sz="1000" spc="-5" dirty="0">
              <a:solidFill>
                <a:srgbClr val="D2232A"/>
              </a:solidFill>
              <a:latin typeface="Arial"/>
              <a:cs typeface="Arial"/>
            </a:endParaRPr>
          </a:p>
          <a:p>
            <a:pPr marL="171450" marR="3026410">
              <a:lnSpc>
                <a:spcPts val="1100"/>
              </a:lnSpc>
            </a:pPr>
            <a:endParaRPr lang="en-US" sz="1000" spc="-5" dirty="0">
              <a:solidFill>
                <a:srgbClr val="D2232A"/>
              </a:solidFill>
              <a:latin typeface="Arial"/>
              <a:cs typeface="Arial"/>
            </a:endParaRPr>
          </a:p>
          <a:p>
            <a:pPr marL="171450" marR="3026410">
              <a:lnSpc>
                <a:spcPts val="1100"/>
              </a:lnSpc>
            </a:pPr>
            <a:endParaRPr lang="en-US" sz="1000" spc="-5" dirty="0">
              <a:solidFill>
                <a:srgbClr val="D2232A"/>
              </a:solidFill>
              <a:latin typeface="Arial"/>
              <a:cs typeface="Arial"/>
            </a:endParaRPr>
          </a:p>
          <a:p>
            <a:pPr marL="171450" marR="3026410">
              <a:lnSpc>
                <a:spcPts val="1100"/>
              </a:lnSpc>
            </a:pPr>
            <a:endParaRPr lang="en-US" sz="1000" spc="-5" dirty="0">
              <a:solidFill>
                <a:srgbClr val="D2232A"/>
              </a:solidFill>
              <a:latin typeface="Arial"/>
              <a:cs typeface="Arial"/>
            </a:endParaRPr>
          </a:p>
          <a:p>
            <a:pPr marL="171450" marR="3026410">
              <a:lnSpc>
                <a:spcPts val="1100"/>
              </a:lnSpc>
            </a:pPr>
            <a:endParaRPr lang="en-US" sz="1000" spc="-5" dirty="0">
              <a:solidFill>
                <a:srgbClr val="D2232A"/>
              </a:solidFill>
              <a:latin typeface="Arial"/>
              <a:cs typeface="Arial"/>
            </a:endParaRPr>
          </a:p>
          <a:p>
            <a:pPr marL="171450" marR="3026410">
              <a:lnSpc>
                <a:spcPts val="1100"/>
              </a:lnSpc>
            </a:pPr>
            <a:endParaRPr lang="en-US" sz="1000" spc="-5" dirty="0">
              <a:solidFill>
                <a:srgbClr val="D2232A"/>
              </a:solidFill>
              <a:latin typeface="Arial"/>
              <a:cs typeface="Arial"/>
            </a:endParaRPr>
          </a:p>
          <a:p>
            <a:pPr marL="171450" marR="3026410">
              <a:lnSpc>
                <a:spcPts val="1100"/>
              </a:lnSpc>
            </a:pPr>
            <a:endParaRPr lang="en-US" sz="1000" spc="-5" dirty="0">
              <a:solidFill>
                <a:srgbClr val="D2232A"/>
              </a:solidFill>
              <a:latin typeface="Arial"/>
              <a:cs typeface="Arial"/>
            </a:endParaRPr>
          </a:p>
          <a:p>
            <a:pPr marL="171450" marR="3026410">
              <a:lnSpc>
                <a:spcPts val="1100"/>
              </a:lnSpc>
            </a:pPr>
            <a:r>
              <a:rPr sz="1000" spc="-5" dirty="0">
                <a:solidFill>
                  <a:srgbClr val="D2232A"/>
                </a:solidFill>
                <a:latin typeface="Arial"/>
                <a:cs typeface="Arial"/>
              </a:rPr>
              <a:t>Departmen</a:t>
            </a:r>
            <a:r>
              <a:rPr sz="1000" dirty="0">
                <a:solidFill>
                  <a:srgbClr val="D2232A"/>
                </a:solidFill>
                <a:latin typeface="Arial"/>
                <a:cs typeface="Arial"/>
              </a:rPr>
              <a:t>t </a:t>
            </a:r>
            <a:r>
              <a:rPr sz="1000" spc="-5" dirty="0">
                <a:solidFill>
                  <a:srgbClr val="D2232A"/>
                </a:solidFill>
                <a:latin typeface="Arial"/>
                <a:cs typeface="Arial"/>
              </a:rPr>
              <a:t>o</a:t>
            </a:r>
            <a:r>
              <a:rPr sz="1000" dirty="0">
                <a:solidFill>
                  <a:srgbClr val="D2232A"/>
                </a:solidFill>
                <a:latin typeface="Arial"/>
                <a:cs typeface="Arial"/>
              </a:rPr>
              <a:t>f Psychiatry Office of the Chair</a:t>
            </a:r>
            <a:endParaRPr sz="1000" dirty="0">
              <a:latin typeface="Arial"/>
              <a:cs typeface="Arial"/>
            </a:endParaRPr>
          </a:p>
          <a:p>
            <a:pPr marL="171450">
              <a:lnSpc>
                <a:spcPct val="100000"/>
              </a:lnSpc>
            </a:pPr>
            <a:endParaRPr sz="1000" dirty="0">
              <a:latin typeface="Times New Roman"/>
              <a:cs typeface="Times New Roman"/>
            </a:endParaRPr>
          </a:p>
          <a:p>
            <a:pPr marL="171450">
              <a:lnSpc>
                <a:spcPct val="100000"/>
              </a:lnSpc>
            </a:pPr>
            <a:endParaRPr sz="1000" dirty="0">
              <a:latin typeface="Times New Roman"/>
              <a:cs typeface="Times New Roman"/>
            </a:endParaRPr>
          </a:p>
          <a:p>
            <a:pPr marL="228600">
              <a:lnSpc>
                <a:spcPct val="100000"/>
              </a:lnSpc>
            </a:pPr>
            <a:r>
              <a:rPr sz="950" spc="10" dirty="0">
                <a:latin typeface="Arial"/>
                <a:cs typeface="Arial"/>
              </a:rPr>
              <a:t>Dea</a:t>
            </a:r>
            <a:r>
              <a:rPr sz="950" spc="5" dirty="0">
                <a:latin typeface="Arial"/>
                <a:cs typeface="Arial"/>
              </a:rPr>
              <a:t>r Colleague,</a:t>
            </a:r>
            <a:endParaRPr sz="950" dirty="0">
              <a:latin typeface="Arial"/>
              <a:cs typeface="Arial"/>
            </a:endParaRPr>
          </a:p>
          <a:p>
            <a:pPr marL="228600">
              <a:lnSpc>
                <a:spcPct val="100000"/>
              </a:lnSpc>
              <a:spcBef>
                <a:spcPts val="37"/>
              </a:spcBef>
            </a:pPr>
            <a:endParaRPr sz="950" dirty="0">
              <a:latin typeface="Times New Roman"/>
              <a:cs typeface="Times New Roman"/>
            </a:endParaRPr>
          </a:p>
          <a:p>
            <a:pPr marL="228600" marR="113030">
              <a:lnSpc>
                <a:spcPts val="1100"/>
              </a:lnSpc>
            </a:pPr>
            <a:r>
              <a:rPr sz="950" dirty="0">
                <a:latin typeface="Arial"/>
                <a:cs typeface="Arial"/>
              </a:rPr>
              <a:t>W</a:t>
            </a:r>
            <a:r>
              <a:rPr sz="950" spc="10" dirty="0">
                <a:latin typeface="Arial"/>
                <a:cs typeface="Arial"/>
              </a:rPr>
              <a:t>e</a:t>
            </a:r>
            <a:r>
              <a:rPr sz="950" dirty="0">
                <a:latin typeface="Arial"/>
                <a:cs typeface="Arial"/>
              </a:rPr>
              <a:t> </a:t>
            </a:r>
            <a:r>
              <a:rPr sz="950" spc="10" dirty="0">
                <a:latin typeface="Arial"/>
                <a:cs typeface="Arial"/>
              </a:rPr>
              <a:t>are</a:t>
            </a:r>
            <a:r>
              <a:rPr sz="950" dirty="0">
                <a:latin typeface="Arial"/>
                <a:cs typeface="Arial"/>
              </a:rPr>
              <a:t> </a:t>
            </a:r>
            <a:r>
              <a:rPr sz="950" spc="10" dirty="0">
                <a:latin typeface="Arial"/>
                <a:cs typeface="Arial"/>
              </a:rPr>
              <a:t>very</a:t>
            </a:r>
            <a:r>
              <a:rPr sz="950" dirty="0">
                <a:latin typeface="Arial"/>
                <a:cs typeface="Arial"/>
              </a:rPr>
              <a:t> </a:t>
            </a:r>
            <a:r>
              <a:rPr sz="950" spc="10" dirty="0">
                <a:latin typeface="Arial"/>
                <a:cs typeface="Arial"/>
              </a:rPr>
              <a:t>excited</a:t>
            </a:r>
            <a:r>
              <a:rPr sz="950" spc="5" dirty="0">
                <a:latin typeface="Arial"/>
                <a:cs typeface="Arial"/>
              </a:rPr>
              <a:t> </a:t>
            </a:r>
            <a:r>
              <a:rPr sz="950" spc="10" dirty="0">
                <a:latin typeface="Arial"/>
                <a:cs typeface="Arial"/>
              </a:rPr>
              <a:t>to</a:t>
            </a:r>
            <a:r>
              <a:rPr sz="950" dirty="0">
                <a:latin typeface="Arial"/>
                <a:cs typeface="Arial"/>
              </a:rPr>
              <a:t> </a:t>
            </a:r>
            <a:r>
              <a:rPr sz="950" spc="10" dirty="0">
                <a:latin typeface="Arial"/>
                <a:cs typeface="Arial"/>
              </a:rPr>
              <a:t>announce</a:t>
            </a:r>
            <a:r>
              <a:rPr sz="950" dirty="0">
                <a:latin typeface="Arial"/>
                <a:cs typeface="Arial"/>
              </a:rPr>
              <a:t> </a:t>
            </a:r>
            <a:r>
              <a:rPr sz="950" spc="10" dirty="0">
                <a:latin typeface="Arial"/>
                <a:cs typeface="Arial"/>
              </a:rPr>
              <a:t>“Urban</a:t>
            </a:r>
            <a:r>
              <a:rPr sz="950" spc="5" dirty="0">
                <a:latin typeface="Arial"/>
                <a:cs typeface="Arial"/>
              </a:rPr>
              <a:t> </a:t>
            </a:r>
            <a:r>
              <a:rPr sz="950" spc="10" dirty="0">
                <a:latin typeface="Arial"/>
                <a:cs typeface="Arial"/>
              </a:rPr>
              <a:t>Mental</a:t>
            </a:r>
            <a:r>
              <a:rPr sz="950" spc="5" dirty="0">
                <a:latin typeface="Arial"/>
                <a:cs typeface="Arial"/>
              </a:rPr>
              <a:t> </a:t>
            </a:r>
            <a:r>
              <a:rPr sz="950" spc="10" dirty="0">
                <a:latin typeface="Arial"/>
                <a:cs typeface="Arial"/>
              </a:rPr>
              <a:t>Health</a:t>
            </a:r>
            <a:r>
              <a:rPr sz="950" spc="5" dirty="0">
                <a:latin typeface="Arial"/>
                <a:cs typeface="Arial"/>
              </a:rPr>
              <a:t> </a:t>
            </a:r>
            <a:r>
              <a:rPr sz="950" spc="10" dirty="0">
                <a:latin typeface="Arial"/>
                <a:cs typeface="Arial"/>
              </a:rPr>
              <a:t>201</a:t>
            </a:r>
            <a:r>
              <a:rPr lang="en-US" sz="950" spc="10" dirty="0">
                <a:latin typeface="Arial"/>
                <a:cs typeface="Arial"/>
              </a:rPr>
              <a:t>9</a:t>
            </a:r>
            <a:r>
              <a:rPr sz="950" spc="10" dirty="0">
                <a:latin typeface="Arial"/>
                <a:cs typeface="Arial"/>
              </a:rPr>
              <a:t>,”</a:t>
            </a:r>
            <a:r>
              <a:rPr sz="950" spc="5" dirty="0">
                <a:latin typeface="Arial"/>
                <a:cs typeface="Arial"/>
              </a:rPr>
              <a:t> </a:t>
            </a:r>
            <a:r>
              <a:rPr sz="950" spc="10" dirty="0">
                <a:latin typeface="Arial"/>
                <a:cs typeface="Arial"/>
              </a:rPr>
              <a:t>the</a:t>
            </a:r>
            <a:r>
              <a:rPr sz="950" dirty="0">
                <a:latin typeface="Arial"/>
                <a:cs typeface="Arial"/>
              </a:rPr>
              <a:t> </a:t>
            </a:r>
            <a:r>
              <a:rPr sz="950" spc="10" dirty="0">
                <a:latin typeface="Arial"/>
                <a:cs typeface="Arial"/>
              </a:rPr>
              <a:t>S</a:t>
            </a:r>
            <a:r>
              <a:rPr lang="en-US" sz="950" spc="10" dirty="0">
                <a:latin typeface="Arial"/>
                <a:cs typeface="Arial"/>
              </a:rPr>
              <a:t>eventh</a:t>
            </a:r>
            <a:r>
              <a:rPr sz="950" spc="-50" dirty="0">
                <a:latin typeface="Arial"/>
                <a:cs typeface="Arial"/>
              </a:rPr>
              <a:t> </a:t>
            </a:r>
            <a:r>
              <a:rPr sz="950" spc="10" dirty="0">
                <a:latin typeface="Arial"/>
                <a:cs typeface="Arial"/>
              </a:rPr>
              <a:t>Annual</a:t>
            </a:r>
            <a:r>
              <a:rPr sz="950" spc="5" dirty="0">
                <a:latin typeface="Arial"/>
                <a:cs typeface="Arial"/>
              </a:rPr>
              <a:t> Conferenc</a:t>
            </a:r>
            <a:r>
              <a:rPr sz="950" spc="10" dirty="0">
                <a:latin typeface="Arial"/>
                <a:cs typeface="Arial"/>
              </a:rPr>
              <a:t>e</a:t>
            </a:r>
            <a:r>
              <a:rPr sz="950" spc="5" dirty="0">
                <a:latin typeface="Arial"/>
                <a:cs typeface="Arial"/>
              </a:rPr>
              <a:t> of Rutger</a:t>
            </a:r>
            <a:r>
              <a:rPr sz="950" spc="10" dirty="0">
                <a:latin typeface="Arial"/>
                <a:cs typeface="Arial"/>
              </a:rPr>
              <a:t>s</a:t>
            </a:r>
            <a:r>
              <a:rPr sz="950" spc="5" dirty="0">
                <a:latin typeface="Arial"/>
                <a:cs typeface="Arial"/>
              </a:rPr>
              <a:t> </a:t>
            </a:r>
            <a:r>
              <a:rPr sz="950" spc="10" dirty="0">
                <a:latin typeface="Arial"/>
                <a:cs typeface="Arial"/>
              </a:rPr>
              <a:t>Ne</a:t>
            </a:r>
            <a:r>
              <a:rPr sz="950" spc="15" dirty="0">
                <a:latin typeface="Arial"/>
                <a:cs typeface="Arial"/>
              </a:rPr>
              <a:t>w</a:t>
            </a:r>
            <a:r>
              <a:rPr sz="950" spc="5" dirty="0">
                <a:latin typeface="Arial"/>
                <a:cs typeface="Arial"/>
              </a:rPr>
              <a:t> </a:t>
            </a:r>
            <a:r>
              <a:rPr sz="950" spc="10" dirty="0">
                <a:latin typeface="Arial"/>
                <a:cs typeface="Arial"/>
              </a:rPr>
              <a:t>Jersey</a:t>
            </a:r>
            <a:r>
              <a:rPr sz="950" spc="5" dirty="0">
                <a:latin typeface="Arial"/>
                <a:cs typeface="Arial"/>
              </a:rPr>
              <a:t> </a:t>
            </a:r>
            <a:r>
              <a:rPr sz="950" spc="10" dirty="0">
                <a:latin typeface="Arial"/>
                <a:cs typeface="Arial"/>
              </a:rPr>
              <a:t>Medical</a:t>
            </a:r>
            <a:r>
              <a:rPr sz="950" spc="5" dirty="0">
                <a:latin typeface="Arial"/>
                <a:cs typeface="Arial"/>
              </a:rPr>
              <a:t> </a:t>
            </a:r>
            <a:r>
              <a:rPr sz="950" spc="10" dirty="0">
                <a:latin typeface="Arial"/>
                <a:cs typeface="Arial"/>
              </a:rPr>
              <a:t>School</a:t>
            </a:r>
            <a:r>
              <a:rPr sz="950" spc="5" dirty="0">
                <a:latin typeface="Arial"/>
                <a:cs typeface="Arial"/>
              </a:rPr>
              <a:t> </a:t>
            </a:r>
            <a:r>
              <a:rPr sz="950" spc="10" dirty="0">
                <a:latin typeface="Arial"/>
                <a:cs typeface="Arial"/>
              </a:rPr>
              <a:t>Psychiatr</a:t>
            </a:r>
            <a:r>
              <a:rPr sz="950" spc="-60" dirty="0">
                <a:latin typeface="Arial"/>
                <a:cs typeface="Arial"/>
              </a:rPr>
              <a:t>y</a:t>
            </a:r>
            <a:r>
              <a:rPr sz="950" spc="5" dirty="0">
                <a:latin typeface="Arial"/>
                <a:cs typeface="Arial"/>
              </a:rPr>
              <a:t>.</a:t>
            </a:r>
            <a:r>
              <a:rPr lang="en-US" sz="950" spc="5" dirty="0">
                <a:latin typeface="Arial"/>
                <a:cs typeface="Arial"/>
              </a:rPr>
              <a:t> This year we are turning the focus on the technological addictions, which are emerging as major problems affecting the mental health of our urban communities.</a:t>
            </a:r>
            <a:endParaRPr sz="950" dirty="0">
              <a:latin typeface="Arial"/>
              <a:cs typeface="Arial"/>
            </a:endParaRPr>
          </a:p>
          <a:p>
            <a:pPr marL="228600">
              <a:lnSpc>
                <a:spcPct val="100000"/>
              </a:lnSpc>
              <a:spcBef>
                <a:spcPts val="7"/>
              </a:spcBef>
            </a:pPr>
            <a:endParaRPr sz="950" dirty="0">
              <a:latin typeface="Times New Roman"/>
              <a:cs typeface="Times New Roman"/>
            </a:endParaRPr>
          </a:p>
          <a:p>
            <a:pPr marL="228600" marR="210820">
              <a:lnSpc>
                <a:spcPts val="1100"/>
              </a:lnSpc>
            </a:pPr>
            <a:r>
              <a:rPr lang="en-US" sz="950" spc="10" dirty="0">
                <a:latin typeface="Arial"/>
                <a:cs typeface="Arial"/>
              </a:rPr>
              <a:t>A panel of experts will present updates on a wide range of technological addictions, from Internet gaming to cybersex to online shopping and “e-baying.”</a:t>
            </a:r>
            <a:endParaRPr lang="en-US" sz="950" dirty="0">
              <a:latin typeface="Arial"/>
              <a:cs typeface="Arial"/>
            </a:endParaRPr>
          </a:p>
          <a:p>
            <a:pPr marL="228600" marR="210820">
              <a:lnSpc>
                <a:spcPts val="1100"/>
              </a:lnSpc>
            </a:pPr>
            <a:endParaRPr lang="en-US" sz="950" spc="15" dirty="0">
              <a:latin typeface="Arial"/>
              <a:cs typeface="Arial"/>
            </a:endParaRPr>
          </a:p>
          <a:p>
            <a:pPr marL="228600" marR="210820">
              <a:lnSpc>
                <a:spcPts val="1100"/>
              </a:lnSpc>
            </a:pPr>
            <a:r>
              <a:rPr sz="950" spc="15" dirty="0">
                <a:latin typeface="Arial"/>
                <a:cs typeface="Arial"/>
              </a:rPr>
              <a:t>When</a:t>
            </a:r>
            <a:r>
              <a:rPr sz="950" spc="5" dirty="0">
                <a:latin typeface="Arial"/>
                <a:cs typeface="Arial"/>
              </a:rPr>
              <a:t> </a:t>
            </a:r>
            <a:r>
              <a:rPr sz="950" spc="10" dirty="0">
                <a:latin typeface="Arial"/>
                <a:cs typeface="Arial"/>
              </a:rPr>
              <a:t>you</a:t>
            </a:r>
            <a:r>
              <a:rPr sz="950" spc="5" dirty="0">
                <a:latin typeface="Arial"/>
                <a:cs typeface="Arial"/>
              </a:rPr>
              <a:t> atten</a:t>
            </a:r>
            <a:r>
              <a:rPr sz="950" spc="10" dirty="0">
                <a:latin typeface="Arial"/>
                <a:cs typeface="Arial"/>
              </a:rPr>
              <a:t>d</a:t>
            </a:r>
            <a:r>
              <a:rPr sz="950" spc="5" dirty="0">
                <a:latin typeface="Arial"/>
                <a:cs typeface="Arial"/>
              </a:rPr>
              <a:t> </a:t>
            </a:r>
            <a:r>
              <a:rPr sz="950" spc="10" dirty="0">
                <a:latin typeface="Arial"/>
                <a:cs typeface="Arial"/>
              </a:rPr>
              <a:t>the</a:t>
            </a:r>
            <a:r>
              <a:rPr sz="950" spc="5" dirty="0">
                <a:latin typeface="Arial"/>
                <a:cs typeface="Arial"/>
              </a:rPr>
              <a:t> Urba</a:t>
            </a:r>
            <a:r>
              <a:rPr sz="950" spc="10" dirty="0">
                <a:latin typeface="Arial"/>
                <a:cs typeface="Arial"/>
              </a:rPr>
              <a:t>n</a:t>
            </a:r>
            <a:r>
              <a:rPr sz="950" spc="5" dirty="0">
                <a:latin typeface="Arial"/>
                <a:cs typeface="Arial"/>
              </a:rPr>
              <a:t> </a:t>
            </a:r>
            <a:r>
              <a:rPr sz="950" spc="10" dirty="0">
                <a:latin typeface="Arial"/>
                <a:cs typeface="Arial"/>
              </a:rPr>
              <a:t>Mental</a:t>
            </a:r>
            <a:r>
              <a:rPr sz="950" spc="5" dirty="0">
                <a:latin typeface="Arial"/>
                <a:cs typeface="Arial"/>
              </a:rPr>
              <a:t> Healt</a:t>
            </a:r>
            <a:r>
              <a:rPr sz="950" spc="10" dirty="0">
                <a:latin typeface="Arial"/>
                <a:cs typeface="Arial"/>
              </a:rPr>
              <a:t>h</a:t>
            </a:r>
            <a:r>
              <a:rPr sz="950" spc="5" dirty="0">
                <a:latin typeface="Arial"/>
                <a:cs typeface="Arial"/>
              </a:rPr>
              <a:t> </a:t>
            </a:r>
            <a:r>
              <a:rPr sz="950" spc="10" dirty="0">
                <a:latin typeface="Arial"/>
                <a:cs typeface="Arial"/>
              </a:rPr>
              <a:t>conference,</a:t>
            </a:r>
            <a:r>
              <a:rPr sz="950" spc="5" dirty="0">
                <a:latin typeface="Arial"/>
                <a:cs typeface="Arial"/>
              </a:rPr>
              <a:t> </a:t>
            </a:r>
            <a:r>
              <a:rPr sz="950" spc="10" dirty="0">
                <a:latin typeface="Arial"/>
                <a:cs typeface="Arial"/>
              </a:rPr>
              <a:t>you</a:t>
            </a:r>
            <a:r>
              <a:rPr sz="950" spc="5" dirty="0">
                <a:latin typeface="Arial"/>
                <a:cs typeface="Arial"/>
              </a:rPr>
              <a:t> </a:t>
            </a:r>
            <a:r>
              <a:rPr sz="950" dirty="0">
                <a:latin typeface="Arial"/>
                <a:cs typeface="Arial"/>
              </a:rPr>
              <a:t>will:</a:t>
            </a:r>
          </a:p>
          <a:p>
            <a:pPr marL="228600" lvl="1">
              <a:spcBef>
                <a:spcPts val="37"/>
              </a:spcBef>
              <a:tabLst>
                <a:tab pos="514350" algn="l"/>
              </a:tabLst>
            </a:pPr>
            <a:endParaRPr sz="950" dirty="0">
              <a:latin typeface="Times New Roman"/>
              <a:cs typeface="Times New Roman"/>
            </a:endParaRPr>
          </a:p>
          <a:p>
            <a:pPr marL="685800" marR="644525" lvl="1" indent="-165100">
              <a:lnSpc>
                <a:spcPts val="1100"/>
              </a:lnSpc>
              <a:buClr>
                <a:srgbClr val="C00000"/>
              </a:buClr>
              <a:buSzPct val="150000"/>
              <a:buFont typeface="Wingdings" panose="05000000000000000000" pitchFamily="2" charset="2"/>
              <a:buChar char="ü"/>
              <a:tabLst>
                <a:tab pos="685800" algn="l"/>
              </a:tabLst>
            </a:pPr>
            <a:r>
              <a:rPr sz="950" spc="5" dirty="0">
                <a:latin typeface="Arial"/>
                <a:cs typeface="Arial"/>
              </a:rPr>
              <a:t>Revie</a:t>
            </a:r>
            <a:r>
              <a:rPr sz="950" spc="15" dirty="0">
                <a:latin typeface="Arial"/>
                <a:cs typeface="Arial"/>
              </a:rPr>
              <a:t>w</a:t>
            </a:r>
            <a:r>
              <a:rPr sz="950" spc="5" dirty="0">
                <a:latin typeface="Arial"/>
                <a:cs typeface="Arial"/>
              </a:rPr>
              <a:t> </a:t>
            </a:r>
            <a:r>
              <a:rPr sz="950" spc="10" dirty="0">
                <a:latin typeface="Arial"/>
                <a:cs typeface="Arial"/>
              </a:rPr>
              <a:t>the</a:t>
            </a:r>
            <a:r>
              <a:rPr sz="950" spc="5" dirty="0">
                <a:latin typeface="Arial"/>
                <a:cs typeface="Arial"/>
              </a:rPr>
              <a:t> latest </a:t>
            </a:r>
            <a:r>
              <a:rPr sz="950" spc="10" dirty="0">
                <a:latin typeface="Arial"/>
                <a:cs typeface="Arial"/>
              </a:rPr>
              <a:t>research</a:t>
            </a:r>
            <a:r>
              <a:rPr sz="950" spc="5" dirty="0">
                <a:latin typeface="Arial"/>
                <a:cs typeface="Arial"/>
              </a:rPr>
              <a:t> o</a:t>
            </a:r>
            <a:r>
              <a:rPr sz="950" spc="10" dirty="0">
                <a:latin typeface="Arial"/>
                <a:cs typeface="Arial"/>
              </a:rPr>
              <a:t>n</a:t>
            </a:r>
            <a:r>
              <a:rPr sz="950" spc="5" dirty="0">
                <a:latin typeface="Arial"/>
                <a:cs typeface="Arial"/>
              </a:rPr>
              <a:t> </a:t>
            </a:r>
            <a:r>
              <a:rPr sz="950" spc="10" dirty="0">
                <a:latin typeface="Arial"/>
                <a:cs typeface="Arial"/>
              </a:rPr>
              <a:t>the</a:t>
            </a:r>
            <a:r>
              <a:rPr sz="950" spc="5" dirty="0">
                <a:latin typeface="Arial"/>
                <a:cs typeface="Arial"/>
              </a:rPr>
              <a:t> assessment an</a:t>
            </a:r>
            <a:r>
              <a:rPr sz="950" spc="10" dirty="0">
                <a:latin typeface="Arial"/>
                <a:cs typeface="Arial"/>
              </a:rPr>
              <a:t>d</a:t>
            </a:r>
            <a:r>
              <a:rPr sz="950" spc="5" dirty="0">
                <a:latin typeface="Arial"/>
                <a:cs typeface="Arial"/>
              </a:rPr>
              <a:t> </a:t>
            </a:r>
            <a:r>
              <a:rPr sz="950" spc="10" dirty="0">
                <a:latin typeface="Arial"/>
                <a:cs typeface="Arial"/>
              </a:rPr>
              <a:t>treatment</a:t>
            </a:r>
            <a:r>
              <a:rPr sz="950" dirty="0">
                <a:latin typeface="Arial"/>
                <a:cs typeface="Arial"/>
              </a:rPr>
              <a:t> </a:t>
            </a:r>
            <a:r>
              <a:rPr sz="950" spc="5" dirty="0">
                <a:latin typeface="Arial"/>
                <a:cs typeface="Arial"/>
              </a:rPr>
              <a:t>of</a:t>
            </a:r>
            <a:r>
              <a:rPr sz="950" dirty="0">
                <a:latin typeface="Arial"/>
                <a:cs typeface="Arial"/>
              </a:rPr>
              <a:t> </a:t>
            </a:r>
            <a:r>
              <a:rPr sz="950" spc="10" dirty="0">
                <a:latin typeface="Arial"/>
                <a:cs typeface="Arial"/>
              </a:rPr>
              <a:t>various</a:t>
            </a:r>
            <a:r>
              <a:rPr sz="950" spc="5" dirty="0">
                <a:latin typeface="Arial"/>
                <a:cs typeface="Arial"/>
              </a:rPr>
              <a:t> psychiatri</a:t>
            </a:r>
            <a:r>
              <a:rPr sz="950" spc="10" dirty="0">
                <a:latin typeface="Arial"/>
                <a:cs typeface="Arial"/>
              </a:rPr>
              <a:t>c</a:t>
            </a:r>
            <a:r>
              <a:rPr sz="950" spc="5" dirty="0">
                <a:latin typeface="Arial"/>
                <a:cs typeface="Arial"/>
              </a:rPr>
              <a:t> disorders.</a:t>
            </a:r>
            <a:endParaRPr lang="en-US" sz="950" spc="5" dirty="0">
              <a:latin typeface="Arial"/>
              <a:cs typeface="Arial"/>
            </a:endParaRPr>
          </a:p>
          <a:p>
            <a:pPr marL="685800" marR="644525" lvl="1" indent="-165100">
              <a:lnSpc>
                <a:spcPts val="1100"/>
              </a:lnSpc>
              <a:buClr>
                <a:srgbClr val="C00000"/>
              </a:buClr>
              <a:buSzPct val="150000"/>
              <a:buFont typeface="Wingdings" panose="05000000000000000000" pitchFamily="2" charset="2"/>
              <a:buChar char="ü"/>
              <a:tabLst>
                <a:tab pos="685800" algn="l"/>
              </a:tabLst>
            </a:pPr>
            <a:endParaRPr lang="en-US" sz="950" dirty="0">
              <a:latin typeface="Arial"/>
              <a:cs typeface="Arial"/>
            </a:endParaRPr>
          </a:p>
          <a:p>
            <a:pPr marL="685800" marR="644525" lvl="1" indent="-165100">
              <a:lnSpc>
                <a:spcPts val="1100"/>
              </a:lnSpc>
              <a:buClr>
                <a:srgbClr val="C00000"/>
              </a:buClr>
              <a:buSzPct val="150000"/>
              <a:buFont typeface="Wingdings" panose="05000000000000000000" pitchFamily="2" charset="2"/>
              <a:buChar char="ü"/>
              <a:tabLst>
                <a:tab pos="685800" algn="l"/>
              </a:tabLst>
            </a:pPr>
            <a:r>
              <a:rPr sz="950" spc="5" dirty="0">
                <a:latin typeface="Arial"/>
                <a:cs typeface="Arial"/>
              </a:rPr>
              <a:t>Lear</a:t>
            </a:r>
            <a:r>
              <a:rPr sz="950" spc="10" dirty="0">
                <a:latin typeface="Arial"/>
                <a:cs typeface="Arial"/>
              </a:rPr>
              <a:t>n</a:t>
            </a:r>
            <a:r>
              <a:rPr sz="950" spc="5" dirty="0">
                <a:latin typeface="Arial"/>
                <a:cs typeface="Arial"/>
              </a:rPr>
              <a:t> about </a:t>
            </a:r>
            <a:r>
              <a:rPr sz="950" spc="10" dirty="0">
                <a:latin typeface="Arial"/>
                <a:cs typeface="Arial"/>
              </a:rPr>
              <a:t>various</a:t>
            </a:r>
            <a:r>
              <a:rPr sz="950" spc="5" dirty="0">
                <a:latin typeface="Arial"/>
                <a:cs typeface="Arial"/>
              </a:rPr>
              <a:t> </a:t>
            </a:r>
            <a:r>
              <a:rPr sz="950" spc="10" dirty="0">
                <a:latin typeface="Arial"/>
                <a:cs typeface="Arial"/>
              </a:rPr>
              <a:t>mindfulness</a:t>
            </a:r>
            <a:r>
              <a:rPr sz="950" spc="5" dirty="0">
                <a:latin typeface="Arial"/>
                <a:cs typeface="Arial"/>
              </a:rPr>
              <a:t> </a:t>
            </a:r>
            <a:r>
              <a:rPr sz="950" spc="10" dirty="0">
                <a:latin typeface="Arial"/>
                <a:cs typeface="Arial"/>
              </a:rPr>
              <a:t>techniques</a:t>
            </a:r>
            <a:r>
              <a:rPr sz="950" dirty="0">
                <a:latin typeface="Arial"/>
                <a:cs typeface="Arial"/>
              </a:rPr>
              <a:t> </a:t>
            </a:r>
            <a:r>
              <a:rPr sz="950" spc="10" dirty="0">
                <a:latin typeface="Arial"/>
                <a:cs typeface="Arial"/>
              </a:rPr>
              <a:t>through</a:t>
            </a:r>
            <a:r>
              <a:rPr sz="950" spc="5" dirty="0">
                <a:latin typeface="Arial"/>
                <a:cs typeface="Arial"/>
              </a:rPr>
              <a:t> interactiv</a:t>
            </a:r>
            <a:r>
              <a:rPr sz="950" spc="10" dirty="0">
                <a:latin typeface="Arial"/>
                <a:cs typeface="Arial"/>
              </a:rPr>
              <a:t>e</a:t>
            </a:r>
            <a:r>
              <a:rPr sz="950" spc="5" dirty="0">
                <a:latin typeface="Arial"/>
                <a:cs typeface="Arial"/>
              </a:rPr>
              <a:t> exercises.</a:t>
            </a:r>
            <a:endParaRPr sz="950" dirty="0">
              <a:latin typeface="Arial"/>
              <a:cs typeface="Arial"/>
            </a:endParaRPr>
          </a:p>
          <a:p>
            <a:pPr marL="685800" lvl="1" indent="-165100">
              <a:spcBef>
                <a:spcPts val="7"/>
              </a:spcBef>
              <a:tabLst>
                <a:tab pos="685800" algn="l"/>
              </a:tabLst>
            </a:pPr>
            <a:endParaRPr sz="950" dirty="0">
              <a:latin typeface="Times New Roman"/>
              <a:cs typeface="Times New Roman"/>
            </a:endParaRPr>
          </a:p>
          <a:p>
            <a:pPr marL="685800" marR="968375" lvl="1" indent="-165100">
              <a:lnSpc>
                <a:spcPts val="1100"/>
              </a:lnSpc>
              <a:buClr>
                <a:srgbClr val="C00000"/>
              </a:buClr>
              <a:buSzPct val="150000"/>
              <a:buFont typeface="Wingdings" panose="05000000000000000000" pitchFamily="2" charset="2"/>
              <a:buChar char="ü"/>
              <a:tabLst>
                <a:tab pos="685800" algn="l"/>
              </a:tabLst>
            </a:pPr>
            <a:r>
              <a:rPr sz="950" spc="5" dirty="0">
                <a:latin typeface="Arial"/>
                <a:cs typeface="Arial"/>
              </a:rPr>
              <a:t>Develo</a:t>
            </a:r>
            <a:r>
              <a:rPr sz="950" spc="10" dirty="0">
                <a:latin typeface="Arial"/>
                <a:cs typeface="Arial"/>
              </a:rPr>
              <a:t>p</a:t>
            </a:r>
            <a:r>
              <a:rPr sz="950" spc="5" dirty="0">
                <a:latin typeface="Arial"/>
                <a:cs typeface="Arial"/>
              </a:rPr>
              <a:t> practical skills </a:t>
            </a:r>
            <a:r>
              <a:rPr sz="950" spc="10" dirty="0">
                <a:latin typeface="Arial"/>
                <a:cs typeface="Arial"/>
              </a:rPr>
              <a:t>that</a:t>
            </a:r>
            <a:r>
              <a:rPr sz="950" spc="5" dirty="0">
                <a:latin typeface="Arial"/>
                <a:cs typeface="Arial"/>
              </a:rPr>
              <a:t> </a:t>
            </a:r>
            <a:r>
              <a:rPr sz="950" spc="10" dirty="0">
                <a:latin typeface="Arial"/>
                <a:cs typeface="Arial"/>
              </a:rPr>
              <a:t>can</a:t>
            </a:r>
            <a:r>
              <a:rPr sz="950" spc="5" dirty="0">
                <a:latin typeface="Arial"/>
                <a:cs typeface="Arial"/>
              </a:rPr>
              <a:t> b</a:t>
            </a:r>
            <a:r>
              <a:rPr sz="950" spc="10" dirty="0">
                <a:latin typeface="Arial"/>
                <a:cs typeface="Arial"/>
              </a:rPr>
              <a:t>e</a:t>
            </a:r>
            <a:r>
              <a:rPr sz="950" spc="5" dirty="0">
                <a:latin typeface="Arial"/>
                <a:cs typeface="Arial"/>
              </a:rPr>
              <a:t> </a:t>
            </a:r>
            <a:r>
              <a:rPr sz="950" spc="10" dirty="0">
                <a:latin typeface="Arial"/>
                <a:cs typeface="Arial"/>
              </a:rPr>
              <a:t>readily</a:t>
            </a:r>
            <a:r>
              <a:rPr sz="950" spc="5" dirty="0">
                <a:latin typeface="Arial"/>
                <a:cs typeface="Arial"/>
              </a:rPr>
              <a:t> applie</a:t>
            </a:r>
            <a:r>
              <a:rPr sz="950" spc="10" dirty="0">
                <a:latin typeface="Arial"/>
                <a:cs typeface="Arial"/>
              </a:rPr>
              <a:t>d</a:t>
            </a:r>
            <a:r>
              <a:rPr sz="950" spc="5" dirty="0">
                <a:latin typeface="Arial"/>
                <a:cs typeface="Arial"/>
              </a:rPr>
              <a:t> </a:t>
            </a:r>
            <a:r>
              <a:rPr sz="950" spc="10" dirty="0">
                <a:latin typeface="Arial"/>
                <a:cs typeface="Arial"/>
              </a:rPr>
              <a:t>to</a:t>
            </a:r>
            <a:r>
              <a:rPr sz="950" spc="5" dirty="0">
                <a:latin typeface="Arial"/>
                <a:cs typeface="Arial"/>
              </a:rPr>
              <a:t> </a:t>
            </a:r>
            <a:r>
              <a:rPr sz="950" spc="10" dirty="0">
                <a:latin typeface="Arial"/>
                <a:cs typeface="Arial"/>
              </a:rPr>
              <a:t>your</a:t>
            </a:r>
            <a:r>
              <a:rPr sz="950" spc="5" dirty="0">
                <a:latin typeface="Arial"/>
                <a:cs typeface="Arial"/>
              </a:rPr>
              <a:t> professional </a:t>
            </a:r>
            <a:r>
              <a:rPr sz="950" dirty="0">
                <a:latin typeface="Arial"/>
                <a:cs typeface="Arial"/>
              </a:rPr>
              <a:t>lives.</a:t>
            </a:r>
          </a:p>
          <a:p>
            <a:pPr marL="685800" lvl="1" indent="-165100">
              <a:spcBef>
                <a:spcPts val="52"/>
              </a:spcBef>
              <a:buClr>
                <a:srgbClr val="C00000"/>
              </a:buClr>
              <a:buSzPct val="150000"/>
              <a:buFont typeface="Wingdings" panose="05000000000000000000" pitchFamily="2" charset="2"/>
              <a:buChar char="ü"/>
              <a:tabLst>
                <a:tab pos="685800" algn="l"/>
              </a:tabLst>
            </a:pPr>
            <a:endParaRPr sz="850" dirty="0">
              <a:latin typeface="Times New Roman"/>
              <a:cs typeface="Times New Roman"/>
            </a:endParaRPr>
          </a:p>
          <a:p>
            <a:pPr marL="685800" lvl="1" indent="-165100">
              <a:buClr>
                <a:srgbClr val="C00000"/>
              </a:buClr>
              <a:buSzPct val="150000"/>
              <a:buFont typeface="Wingdings" panose="05000000000000000000" pitchFamily="2" charset="2"/>
              <a:buChar char="ü"/>
              <a:tabLst>
                <a:tab pos="685800" algn="l"/>
              </a:tabLst>
            </a:pPr>
            <a:r>
              <a:rPr sz="950" spc="5" dirty="0">
                <a:latin typeface="Arial"/>
                <a:cs typeface="Arial"/>
              </a:rPr>
              <a:t>Receiv</a:t>
            </a:r>
            <a:r>
              <a:rPr sz="950" spc="10" dirty="0">
                <a:latin typeface="Arial"/>
                <a:cs typeface="Arial"/>
              </a:rPr>
              <a:t>e</a:t>
            </a:r>
            <a:r>
              <a:rPr sz="950" spc="5" dirty="0">
                <a:latin typeface="Arial"/>
                <a:cs typeface="Arial"/>
              </a:rPr>
              <a:t> </a:t>
            </a:r>
            <a:r>
              <a:rPr sz="950" spc="10" dirty="0">
                <a:latin typeface="Arial"/>
                <a:cs typeface="Arial"/>
              </a:rPr>
              <a:t>a</a:t>
            </a:r>
            <a:r>
              <a:rPr sz="950" spc="5" dirty="0">
                <a:latin typeface="Arial"/>
                <a:cs typeface="Arial"/>
              </a:rPr>
              <a:t> </a:t>
            </a:r>
            <a:r>
              <a:rPr sz="950" spc="10" dirty="0">
                <a:latin typeface="Arial"/>
                <a:cs typeface="Arial"/>
              </a:rPr>
              <a:t>complete</a:t>
            </a:r>
            <a:r>
              <a:rPr sz="950" spc="5" dirty="0">
                <a:latin typeface="Arial"/>
                <a:cs typeface="Arial"/>
              </a:rPr>
              <a:t> </a:t>
            </a:r>
            <a:r>
              <a:rPr sz="950" spc="10" dirty="0">
                <a:latin typeface="Arial"/>
                <a:cs typeface="Arial"/>
              </a:rPr>
              <a:t>set</a:t>
            </a:r>
            <a:r>
              <a:rPr sz="950" spc="5" dirty="0">
                <a:latin typeface="Arial"/>
                <a:cs typeface="Arial"/>
              </a:rPr>
              <a:t> of </a:t>
            </a:r>
            <a:r>
              <a:rPr sz="950" spc="10" dirty="0">
                <a:latin typeface="Arial"/>
                <a:cs typeface="Arial"/>
              </a:rPr>
              <a:t>the</a:t>
            </a:r>
            <a:r>
              <a:rPr sz="950" spc="5" dirty="0">
                <a:latin typeface="Arial"/>
                <a:cs typeface="Arial"/>
              </a:rPr>
              <a:t> </a:t>
            </a:r>
            <a:r>
              <a:rPr sz="950" spc="10" dirty="0">
                <a:latin typeface="Arial"/>
                <a:cs typeface="Arial"/>
              </a:rPr>
              <a:t>conference</a:t>
            </a:r>
            <a:r>
              <a:rPr sz="950" spc="5" dirty="0">
                <a:latin typeface="Arial"/>
                <a:cs typeface="Arial"/>
              </a:rPr>
              <a:t> handout </a:t>
            </a:r>
            <a:r>
              <a:rPr sz="950" spc="10" dirty="0">
                <a:latin typeface="Arial"/>
                <a:cs typeface="Arial"/>
              </a:rPr>
              <a:t>materials.</a:t>
            </a:r>
            <a:endParaRPr sz="950" dirty="0">
              <a:latin typeface="Arial"/>
              <a:cs typeface="Arial"/>
            </a:endParaRPr>
          </a:p>
          <a:p>
            <a:pPr marL="685800" lvl="1" indent="-165100">
              <a:spcBef>
                <a:spcPts val="37"/>
              </a:spcBef>
              <a:buClr>
                <a:srgbClr val="C00000"/>
              </a:buClr>
              <a:buSzPct val="150000"/>
              <a:buFont typeface="Wingdings" panose="05000000000000000000" pitchFamily="2" charset="2"/>
              <a:buChar char="ü"/>
              <a:tabLst>
                <a:tab pos="685800" algn="l"/>
              </a:tabLst>
            </a:pPr>
            <a:endParaRPr sz="950" dirty="0">
              <a:latin typeface="Times New Roman"/>
              <a:cs typeface="Times New Roman"/>
            </a:endParaRPr>
          </a:p>
          <a:p>
            <a:pPr marL="685800" marR="1161415" lvl="1" indent="-165100">
              <a:lnSpc>
                <a:spcPts val="1100"/>
              </a:lnSpc>
              <a:buClr>
                <a:srgbClr val="C00000"/>
              </a:buClr>
              <a:buSzPct val="150000"/>
              <a:buFont typeface="Wingdings" panose="05000000000000000000" pitchFamily="2" charset="2"/>
              <a:buChar char="ü"/>
              <a:tabLst>
                <a:tab pos="685800" algn="l"/>
              </a:tabLst>
            </a:pPr>
            <a:r>
              <a:rPr sz="950" spc="10" dirty="0">
                <a:latin typeface="Arial"/>
                <a:cs typeface="Arial"/>
              </a:rPr>
              <a:t>Participate</a:t>
            </a:r>
            <a:r>
              <a:rPr sz="950" spc="5" dirty="0">
                <a:latin typeface="Arial"/>
                <a:cs typeface="Arial"/>
              </a:rPr>
              <a:t> </a:t>
            </a:r>
            <a:r>
              <a:rPr sz="950" dirty="0">
                <a:latin typeface="Arial"/>
                <a:cs typeface="Arial"/>
              </a:rPr>
              <a:t>i</a:t>
            </a:r>
            <a:r>
              <a:rPr sz="950" spc="10" dirty="0">
                <a:latin typeface="Arial"/>
                <a:cs typeface="Arial"/>
              </a:rPr>
              <a:t>n</a:t>
            </a:r>
            <a:r>
              <a:rPr sz="950" spc="5" dirty="0">
                <a:latin typeface="Arial"/>
                <a:cs typeface="Arial"/>
              </a:rPr>
              <a:t> </a:t>
            </a:r>
            <a:r>
              <a:rPr sz="950" spc="10" dirty="0">
                <a:latin typeface="Arial"/>
                <a:cs typeface="Arial"/>
              </a:rPr>
              <a:t>the</a:t>
            </a:r>
            <a:r>
              <a:rPr sz="950" spc="5" dirty="0">
                <a:latin typeface="Arial"/>
                <a:cs typeface="Arial"/>
              </a:rPr>
              <a:t> Rutger</a:t>
            </a:r>
            <a:r>
              <a:rPr sz="950" spc="10" dirty="0">
                <a:latin typeface="Arial"/>
                <a:cs typeface="Arial"/>
              </a:rPr>
              <a:t>s</a:t>
            </a:r>
            <a:r>
              <a:rPr sz="950" spc="5" dirty="0">
                <a:latin typeface="Arial"/>
                <a:cs typeface="Arial"/>
              </a:rPr>
              <a:t> </a:t>
            </a:r>
            <a:r>
              <a:rPr sz="950" spc="10" dirty="0">
                <a:latin typeface="Arial"/>
                <a:cs typeface="Arial"/>
              </a:rPr>
              <a:t>NJM</a:t>
            </a:r>
            <a:r>
              <a:rPr sz="950" spc="15" dirty="0">
                <a:latin typeface="Arial"/>
                <a:cs typeface="Arial"/>
              </a:rPr>
              <a:t>S</a:t>
            </a:r>
            <a:r>
              <a:rPr sz="950" spc="5" dirty="0">
                <a:latin typeface="Arial"/>
                <a:cs typeface="Arial"/>
              </a:rPr>
              <a:t> </a:t>
            </a:r>
            <a:r>
              <a:rPr sz="950" spc="10" dirty="0">
                <a:latin typeface="Arial"/>
                <a:cs typeface="Arial"/>
              </a:rPr>
              <a:t>Psychiatry</a:t>
            </a:r>
            <a:r>
              <a:rPr sz="950" spc="5" dirty="0">
                <a:latin typeface="Arial"/>
                <a:cs typeface="Arial"/>
              </a:rPr>
              <a:t> Residents Researc</a:t>
            </a:r>
            <a:r>
              <a:rPr sz="950" spc="10" dirty="0">
                <a:latin typeface="Arial"/>
                <a:cs typeface="Arial"/>
              </a:rPr>
              <a:t>h</a:t>
            </a:r>
            <a:r>
              <a:rPr sz="950" spc="5" dirty="0">
                <a:latin typeface="Arial"/>
                <a:cs typeface="Arial"/>
              </a:rPr>
              <a:t> </a:t>
            </a:r>
            <a:r>
              <a:rPr sz="950" spc="10" dirty="0">
                <a:latin typeface="Arial"/>
                <a:cs typeface="Arial"/>
              </a:rPr>
              <a:t>Symposium.</a:t>
            </a:r>
            <a:endParaRPr sz="950" dirty="0">
              <a:latin typeface="Arial"/>
              <a:cs typeface="Arial"/>
            </a:endParaRPr>
          </a:p>
          <a:p>
            <a:pPr marL="685800" lvl="1" indent="-165100">
              <a:spcBef>
                <a:spcPts val="52"/>
              </a:spcBef>
              <a:buClr>
                <a:srgbClr val="C00000"/>
              </a:buClr>
              <a:buSzPct val="150000"/>
              <a:buFont typeface="Wingdings" panose="05000000000000000000" pitchFamily="2" charset="2"/>
              <a:buChar char="ü"/>
              <a:tabLst>
                <a:tab pos="685800" algn="l"/>
              </a:tabLst>
            </a:pPr>
            <a:endParaRPr sz="850" dirty="0">
              <a:latin typeface="Times New Roman"/>
              <a:cs typeface="Times New Roman"/>
            </a:endParaRPr>
          </a:p>
          <a:p>
            <a:pPr marL="685800" lvl="1" indent="-165100">
              <a:buClr>
                <a:srgbClr val="C00000"/>
              </a:buClr>
              <a:buSzPct val="150000"/>
              <a:buFont typeface="Wingdings" panose="05000000000000000000" pitchFamily="2" charset="2"/>
              <a:buChar char="ü"/>
              <a:tabLst>
                <a:tab pos="685800" algn="l"/>
              </a:tabLst>
            </a:pPr>
            <a:r>
              <a:rPr sz="950" spc="10" dirty="0">
                <a:latin typeface="Arial"/>
                <a:cs typeface="Arial"/>
              </a:rPr>
              <a:t>Earn</a:t>
            </a:r>
            <a:r>
              <a:rPr sz="950" spc="5" dirty="0">
                <a:latin typeface="Arial"/>
                <a:cs typeface="Arial"/>
              </a:rPr>
              <a:t> Continuin</a:t>
            </a:r>
            <a:r>
              <a:rPr sz="950" spc="10" dirty="0">
                <a:latin typeface="Arial"/>
                <a:cs typeface="Arial"/>
              </a:rPr>
              <a:t>g</a:t>
            </a:r>
            <a:r>
              <a:rPr sz="950" spc="5" dirty="0">
                <a:latin typeface="Arial"/>
                <a:cs typeface="Arial"/>
              </a:rPr>
              <a:t> </a:t>
            </a:r>
            <a:r>
              <a:rPr sz="950" spc="10" dirty="0">
                <a:latin typeface="Arial"/>
                <a:cs typeface="Arial"/>
              </a:rPr>
              <a:t>Education</a:t>
            </a:r>
            <a:r>
              <a:rPr sz="950" spc="5" dirty="0">
                <a:latin typeface="Arial"/>
                <a:cs typeface="Arial"/>
              </a:rPr>
              <a:t> </a:t>
            </a:r>
            <a:r>
              <a:rPr sz="950" spc="10" dirty="0">
                <a:latin typeface="Arial"/>
                <a:cs typeface="Arial"/>
              </a:rPr>
              <a:t>credits.</a:t>
            </a:r>
            <a:endParaRPr sz="950" dirty="0">
              <a:latin typeface="Arial"/>
              <a:cs typeface="Arial"/>
            </a:endParaRPr>
          </a:p>
          <a:p>
            <a:pPr marL="685800" lvl="1" indent="-165100">
              <a:spcBef>
                <a:spcPts val="25"/>
              </a:spcBef>
              <a:buClr>
                <a:srgbClr val="C00000"/>
              </a:buClr>
              <a:buSzPct val="150000"/>
              <a:buFont typeface="Wingdings" panose="05000000000000000000" pitchFamily="2" charset="2"/>
              <a:buChar char="ü"/>
              <a:tabLst>
                <a:tab pos="685800" algn="l"/>
              </a:tabLst>
            </a:pPr>
            <a:endParaRPr sz="900" dirty="0">
              <a:latin typeface="Times New Roman"/>
              <a:cs typeface="Times New Roman"/>
            </a:endParaRPr>
          </a:p>
          <a:p>
            <a:pPr marL="685800" lvl="1" indent="-165100">
              <a:buClr>
                <a:srgbClr val="C00000"/>
              </a:buClr>
              <a:buSzPct val="150000"/>
              <a:buFont typeface="Wingdings" panose="05000000000000000000" pitchFamily="2" charset="2"/>
              <a:buChar char="ü"/>
              <a:tabLst>
                <a:tab pos="685800" algn="l"/>
              </a:tabLst>
            </a:pPr>
            <a:r>
              <a:rPr sz="950" spc="10" dirty="0">
                <a:latin typeface="Arial"/>
                <a:cs typeface="Arial"/>
              </a:rPr>
              <a:t>Enjoy</a:t>
            </a:r>
            <a:r>
              <a:rPr sz="950" spc="5" dirty="0">
                <a:latin typeface="Arial"/>
                <a:cs typeface="Arial"/>
              </a:rPr>
              <a:t> </a:t>
            </a:r>
            <a:r>
              <a:rPr sz="950" spc="10" dirty="0">
                <a:latin typeface="Arial"/>
                <a:cs typeface="Arial"/>
              </a:rPr>
              <a:t>a</a:t>
            </a:r>
            <a:r>
              <a:rPr sz="950" spc="5" dirty="0">
                <a:latin typeface="Arial"/>
                <a:cs typeface="Arial"/>
              </a:rPr>
              <a:t> deliciou</a:t>
            </a:r>
            <a:r>
              <a:rPr sz="950" spc="10" dirty="0">
                <a:latin typeface="Arial"/>
                <a:cs typeface="Arial"/>
              </a:rPr>
              <a:t>s</a:t>
            </a:r>
            <a:r>
              <a:rPr sz="950" spc="5" dirty="0">
                <a:latin typeface="Arial"/>
                <a:cs typeface="Arial"/>
              </a:rPr>
              <a:t> lunc</a:t>
            </a:r>
            <a:r>
              <a:rPr sz="950" spc="10" dirty="0">
                <a:latin typeface="Arial"/>
                <a:cs typeface="Arial"/>
              </a:rPr>
              <a:t>h</a:t>
            </a:r>
            <a:r>
              <a:rPr sz="950" spc="5" dirty="0">
                <a:latin typeface="Arial"/>
                <a:cs typeface="Arial"/>
              </a:rPr>
              <a:t> an</a:t>
            </a:r>
            <a:r>
              <a:rPr sz="950" spc="10" dirty="0">
                <a:latin typeface="Arial"/>
                <a:cs typeface="Arial"/>
              </a:rPr>
              <a:t>d</a:t>
            </a:r>
            <a:r>
              <a:rPr sz="950" spc="5" dirty="0">
                <a:latin typeface="Arial"/>
                <a:cs typeface="Arial"/>
              </a:rPr>
              <a:t> networ</a:t>
            </a:r>
            <a:r>
              <a:rPr sz="950" spc="10" dirty="0">
                <a:latin typeface="Arial"/>
                <a:cs typeface="Arial"/>
              </a:rPr>
              <a:t>k</a:t>
            </a:r>
            <a:r>
              <a:rPr sz="950" spc="5" dirty="0">
                <a:latin typeface="Arial"/>
                <a:cs typeface="Arial"/>
              </a:rPr>
              <a:t> wit</a:t>
            </a:r>
            <a:r>
              <a:rPr sz="950" spc="10" dirty="0">
                <a:latin typeface="Arial"/>
                <a:cs typeface="Arial"/>
              </a:rPr>
              <a:t>h</a:t>
            </a:r>
            <a:r>
              <a:rPr sz="950" spc="5" dirty="0">
                <a:latin typeface="Arial"/>
                <a:cs typeface="Arial"/>
              </a:rPr>
              <a:t> </a:t>
            </a:r>
            <a:r>
              <a:rPr sz="950" spc="10" dirty="0">
                <a:latin typeface="Arial"/>
                <a:cs typeface="Arial"/>
              </a:rPr>
              <a:t>your</a:t>
            </a:r>
            <a:r>
              <a:rPr sz="950" spc="5" dirty="0">
                <a:latin typeface="Arial"/>
                <a:cs typeface="Arial"/>
              </a:rPr>
              <a:t> </a:t>
            </a:r>
            <a:r>
              <a:rPr sz="950" spc="10" dirty="0">
                <a:latin typeface="Arial"/>
                <a:cs typeface="Arial"/>
              </a:rPr>
              <a:t>colleagues</a:t>
            </a:r>
            <a:endParaRPr sz="950" dirty="0">
              <a:latin typeface="Arial"/>
              <a:cs typeface="Arial"/>
            </a:endParaRPr>
          </a:p>
          <a:p>
            <a:pPr marL="228600">
              <a:lnSpc>
                <a:spcPct val="100000"/>
              </a:lnSpc>
              <a:spcBef>
                <a:spcPts val="37"/>
              </a:spcBef>
            </a:pPr>
            <a:endParaRPr sz="950" dirty="0">
              <a:latin typeface="Times New Roman"/>
              <a:cs typeface="Times New Roman"/>
            </a:endParaRPr>
          </a:p>
          <a:p>
            <a:pPr marL="228600" marR="93345">
              <a:lnSpc>
                <a:spcPts val="1100"/>
              </a:lnSpc>
            </a:pPr>
            <a:r>
              <a:rPr sz="950" spc="10" dirty="0">
                <a:latin typeface="Arial"/>
                <a:cs typeface="Arial"/>
              </a:rPr>
              <a:t>This</a:t>
            </a:r>
            <a:r>
              <a:rPr sz="950" spc="5" dirty="0">
                <a:latin typeface="Arial"/>
                <a:cs typeface="Arial"/>
              </a:rPr>
              <a:t> </a:t>
            </a:r>
            <a:r>
              <a:rPr sz="950" dirty="0">
                <a:latin typeface="Arial"/>
                <a:cs typeface="Arial"/>
              </a:rPr>
              <a:t>activit</a:t>
            </a:r>
            <a:r>
              <a:rPr sz="950" spc="10" dirty="0">
                <a:latin typeface="Arial"/>
                <a:cs typeface="Arial"/>
              </a:rPr>
              <a:t>y</a:t>
            </a:r>
            <a:r>
              <a:rPr sz="950" spc="5" dirty="0">
                <a:latin typeface="Arial"/>
                <a:cs typeface="Arial"/>
              </a:rPr>
              <a:t> </a:t>
            </a:r>
            <a:r>
              <a:rPr sz="950" dirty="0">
                <a:latin typeface="Arial"/>
                <a:cs typeface="Arial"/>
              </a:rPr>
              <a:t>i</a:t>
            </a:r>
            <a:r>
              <a:rPr sz="950" spc="10" dirty="0">
                <a:latin typeface="Arial"/>
                <a:cs typeface="Arial"/>
              </a:rPr>
              <a:t>s</a:t>
            </a:r>
            <a:r>
              <a:rPr sz="950" spc="5" dirty="0">
                <a:latin typeface="Arial"/>
                <a:cs typeface="Arial"/>
              </a:rPr>
              <a:t> designe</a:t>
            </a:r>
            <a:r>
              <a:rPr sz="950" spc="10" dirty="0">
                <a:latin typeface="Arial"/>
                <a:cs typeface="Arial"/>
              </a:rPr>
              <a:t>d</a:t>
            </a:r>
            <a:r>
              <a:rPr sz="950" spc="5" dirty="0">
                <a:latin typeface="Arial"/>
                <a:cs typeface="Arial"/>
              </a:rPr>
              <a:t> for physicians, nurses, psychologists,</a:t>
            </a:r>
            <a:r>
              <a:rPr sz="950" spc="10" dirty="0">
                <a:latin typeface="Arial"/>
                <a:cs typeface="Arial"/>
              </a:rPr>
              <a:t> social</a:t>
            </a:r>
            <a:r>
              <a:rPr sz="950" spc="5" dirty="0">
                <a:latin typeface="Arial"/>
                <a:cs typeface="Arial"/>
              </a:rPr>
              <a:t> workers,</a:t>
            </a:r>
            <a:r>
              <a:rPr sz="950" dirty="0">
                <a:latin typeface="Arial"/>
                <a:cs typeface="Arial"/>
              </a:rPr>
              <a:t> </a:t>
            </a:r>
            <a:r>
              <a:rPr sz="950" spc="10" dirty="0">
                <a:latin typeface="Arial"/>
                <a:cs typeface="Arial"/>
              </a:rPr>
              <a:t>counselors,</a:t>
            </a:r>
            <a:r>
              <a:rPr sz="950" spc="5" dirty="0">
                <a:latin typeface="Arial"/>
                <a:cs typeface="Arial"/>
              </a:rPr>
              <a:t> </a:t>
            </a:r>
            <a:r>
              <a:rPr sz="950" spc="10" dirty="0">
                <a:latin typeface="Arial"/>
                <a:cs typeface="Arial"/>
              </a:rPr>
              <a:t>researchers,</a:t>
            </a:r>
            <a:r>
              <a:rPr sz="950" spc="5" dirty="0">
                <a:latin typeface="Arial"/>
                <a:cs typeface="Arial"/>
              </a:rPr>
              <a:t> </a:t>
            </a:r>
            <a:r>
              <a:rPr sz="950" spc="10" dirty="0">
                <a:latin typeface="Arial"/>
                <a:cs typeface="Arial"/>
              </a:rPr>
              <a:t>students,</a:t>
            </a:r>
            <a:r>
              <a:rPr sz="950" spc="5" dirty="0">
                <a:latin typeface="Arial"/>
                <a:cs typeface="Arial"/>
              </a:rPr>
              <a:t> an</a:t>
            </a:r>
            <a:r>
              <a:rPr sz="950" spc="10" dirty="0">
                <a:latin typeface="Arial"/>
                <a:cs typeface="Arial"/>
              </a:rPr>
              <a:t>d</a:t>
            </a:r>
            <a:r>
              <a:rPr sz="950" spc="5" dirty="0">
                <a:latin typeface="Arial"/>
                <a:cs typeface="Arial"/>
              </a:rPr>
              <a:t> </a:t>
            </a:r>
            <a:r>
              <a:rPr sz="950" spc="10" dirty="0">
                <a:latin typeface="Arial"/>
                <a:cs typeface="Arial"/>
              </a:rPr>
              <a:t>trainees</a:t>
            </a:r>
            <a:r>
              <a:rPr sz="950" dirty="0">
                <a:latin typeface="Arial"/>
                <a:cs typeface="Arial"/>
              </a:rPr>
              <a:t> </a:t>
            </a:r>
            <a:r>
              <a:rPr sz="950" spc="10" dirty="0">
                <a:latin typeface="Arial"/>
                <a:cs typeface="Arial"/>
              </a:rPr>
              <a:t>who</a:t>
            </a:r>
            <a:r>
              <a:rPr sz="950" spc="5" dirty="0">
                <a:latin typeface="Arial"/>
                <a:cs typeface="Arial"/>
              </a:rPr>
              <a:t> ar</a:t>
            </a:r>
            <a:r>
              <a:rPr sz="950" spc="10" dirty="0">
                <a:latin typeface="Arial"/>
                <a:cs typeface="Arial"/>
              </a:rPr>
              <a:t>e</a:t>
            </a:r>
            <a:r>
              <a:rPr sz="950" spc="5" dirty="0">
                <a:latin typeface="Arial"/>
                <a:cs typeface="Arial"/>
              </a:rPr>
              <a:t> intereste</a:t>
            </a:r>
            <a:r>
              <a:rPr sz="950" spc="10" dirty="0">
                <a:latin typeface="Arial"/>
                <a:cs typeface="Arial"/>
              </a:rPr>
              <a:t>d</a:t>
            </a:r>
            <a:r>
              <a:rPr sz="950" spc="5" dirty="0">
                <a:latin typeface="Arial"/>
                <a:cs typeface="Arial"/>
              </a:rPr>
              <a:t> </a:t>
            </a:r>
            <a:r>
              <a:rPr sz="950" dirty="0">
                <a:latin typeface="Arial"/>
                <a:cs typeface="Arial"/>
              </a:rPr>
              <a:t>i</a:t>
            </a:r>
            <a:r>
              <a:rPr sz="950" spc="10" dirty="0">
                <a:latin typeface="Arial"/>
                <a:cs typeface="Arial"/>
              </a:rPr>
              <a:t>n</a:t>
            </a:r>
            <a:r>
              <a:rPr sz="950" spc="5" dirty="0">
                <a:latin typeface="Arial"/>
                <a:cs typeface="Arial"/>
              </a:rPr>
              <a:t> improving</a:t>
            </a:r>
            <a:r>
              <a:rPr sz="950" dirty="0">
                <a:latin typeface="Arial"/>
                <a:cs typeface="Arial"/>
              </a:rPr>
              <a:t> </a:t>
            </a:r>
            <a:r>
              <a:rPr sz="950" spc="10" dirty="0">
                <a:latin typeface="Arial"/>
                <a:cs typeface="Arial"/>
              </a:rPr>
              <a:t>the</a:t>
            </a:r>
            <a:r>
              <a:rPr sz="950" spc="5" dirty="0">
                <a:latin typeface="Arial"/>
                <a:cs typeface="Arial"/>
              </a:rPr>
              <a:t> </a:t>
            </a:r>
            <a:r>
              <a:rPr sz="950" spc="10" dirty="0">
                <a:latin typeface="Arial"/>
                <a:cs typeface="Arial"/>
              </a:rPr>
              <a:t>mental</a:t>
            </a:r>
            <a:r>
              <a:rPr sz="950" spc="5" dirty="0">
                <a:latin typeface="Arial"/>
                <a:cs typeface="Arial"/>
              </a:rPr>
              <a:t> healt</a:t>
            </a:r>
            <a:r>
              <a:rPr sz="950" spc="10" dirty="0">
                <a:latin typeface="Arial"/>
                <a:cs typeface="Arial"/>
              </a:rPr>
              <a:t>h</a:t>
            </a:r>
            <a:r>
              <a:rPr sz="950" spc="5" dirty="0">
                <a:latin typeface="Arial"/>
                <a:cs typeface="Arial"/>
              </a:rPr>
              <a:t> of our urba</a:t>
            </a:r>
            <a:r>
              <a:rPr sz="950" spc="10" dirty="0">
                <a:latin typeface="Arial"/>
                <a:cs typeface="Arial"/>
              </a:rPr>
              <a:t>n</a:t>
            </a:r>
            <a:r>
              <a:rPr sz="950" spc="5" dirty="0">
                <a:latin typeface="Arial"/>
                <a:cs typeface="Arial"/>
              </a:rPr>
              <a:t> </a:t>
            </a:r>
            <a:r>
              <a:rPr sz="950" spc="10" dirty="0">
                <a:latin typeface="Arial"/>
                <a:cs typeface="Arial"/>
              </a:rPr>
              <a:t>communities.</a:t>
            </a:r>
            <a:endParaRPr sz="950" dirty="0">
              <a:latin typeface="Arial"/>
              <a:cs typeface="Arial"/>
            </a:endParaRPr>
          </a:p>
          <a:p>
            <a:pPr marL="228600" marR="1604010">
              <a:lnSpc>
                <a:spcPts val="2200"/>
              </a:lnSpc>
              <a:spcBef>
                <a:spcPts val="220"/>
              </a:spcBef>
            </a:pPr>
            <a:r>
              <a:rPr sz="950" spc="10" dirty="0">
                <a:latin typeface="Arial"/>
                <a:cs typeface="Arial"/>
              </a:rPr>
              <a:t>I’m</a:t>
            </a:r>
            <a:r>
              <a:rPr sz="950" spc="5" dirty="0">
                <a:latin typeface="Arial"/>
                <a:cs typeface="Arial"/>
              </a:rPr>
              <a:t> </a:t>
            </a:r>
            <a:r>
              <a:rPr sz="950" spc="10" dirty="0">
                <a:latin typeface="Arial"/>
                <a:cs typeface="Arial"/>
              </a:rPr>
              <a:t>looking</a:t>
            </a:r>
            <a:r>
              <a:rPr sz="950" spc="5" dirty="0">
                <a:latin typeface="Arial"/>
                <a:cs typeface="Arial"/>
              </a:rPr>
              <a:t> </a:t>
            </a:r>
            <a:r>
              <a:rPr sz="950" spc="10" dirty="0">
                <a:latin typeface="Arial"/>
                <a:cs typeface="Arial"/>
              </a:rPr>
              <a:t>forward</a:t>
            </a:r>
            <a:r>
              <a:rPr sz="950" spc="5" dirty="0">
                <a:latin typeface="Arial"/>
                <a:cs typeface="Arial"/>
              </a:rPr>
              <a:t> </a:t>
            </a:r>
            <a:r>
              <a:rPr sz="950" spc="10" dirty="0">
                <a:latin typeface="Arial"/>
                <a:cs typeface="Arial"/>
              </a:rPr>
              <a:t>to</a:t>
            </a:r>
            <a:r>
              <a:rPr sz="950" spc="5" dirty="0">
                <a:latin typeface="Arial"/>
                <a:cs typeface="Arial"/>
              </a:rPr>
              <a:t> </a:t>
            </a:r>
            <a:r>
              <a:rPr sz="950" spc="10" dirty="0">
                <a:latin typeface="Arial"/>
                <a:cs typeface="Arial"/>
              </a:rPr>
              <a:t>seeing</a:t>
            </a:r>
            <a:r>
              <a:rPr sz="950" spc="5" dirty="0">
                <a:latin typeface="Arial"/>
                <a:cs typeface="Arial"/>
              </a:rPr>
              <a:t> </a:t>
            </a:r>
            <a:r>
              <a:rPr sz="950" spc="10" dirty="0">
                <a:latin typeface="Arial"/>
                <a:cs typeface="Arial"/>
              </a:rPr>
              <a:t>you</a:t>
            </a:r>
            <a:r>
              <a:rPr sz="950" spc="5" dirty="0">
                <a:latin typeface="Arial"/>
                <a:cs typeface="Arial"/>
              </a:rPr>
              <a:t> </a:t>
            </a:r>
            <a:r>
              <a:rPr sz="950" spc="10" dirty="0">
                <a:latin typeface="Arial"/>
                <a:cs typeface="Arial"/>
              </a:rPr>
              <a:t>on</a:t>
            </a:r>
            <a:r>
              <a:rPr sz="950" spc="5" dirty="0">
                <a:latin typeface="Arial"/>
                <a:cs typeface="Arial"/>
              </a:rPr>
              <a:t> </a:t>
            </a:r>
            <a:r>
              <a:rPr sz="950" spc="10" dirty="0">
                <a:latin typeface="Arial"/>
                <a:cs typeface="Arial"/>
              </a:rPr>
              <a:t>November</a:t>
            </a:r>
            <a:r>
              <a:rPr lang="en-US" sz="950" spc="10" dirty="0">
                <a:latin typeface="Arial"/>
                <a:cs typeface="Arial"/>
              </a:rPr>
              <a:t> 1</a:t>
            </a:r>
            <a:r>
              <a:rPr lang="en-US" sz="950" spc="10" baseline="30000" dirty="0">
                <a:latin typeface="Arial"/>
                <a:cs typeface="Arial"/>
              </a:rPr>
              <a:t>st</a:t>
            </a:r>
            <a:r>
              <a:rPr lang="en-US" sz="950" spc="10" dirty="0">
                <a:latin typeface="Arial"/>
                <a:cs typeface="Arial"/>
              </a:rPr>
              <a:t>!</a:t>
            </a:r>
            <a:r>
              <a:rPr sz="950" spc="5" dirty="0">
                <a:latin typeface="Arial"/>
                <a:cs typeface="Arial"/>
              </a:rPr>
              <a:t> </a:t>
            </a:r>
            <a:r>
              <a:rPr sz="950" spc="10" dirty="0">
                <a:latin typeface="Arial"/>
                <a:cs typeface="Arial"/>
              </a:rPr>
              <a:t>Best</a:t>
            </a:r>
            <a:r>
              <a:rPr sz="950" spc="5" dirty="0">
                <a:latin typeface="Arial"/>
                <a:cs typeface="Arial"/>
              </a:rPr>
              <a:t> wishes,</a:t>
            </a:r>
            <a:endParaRPr sz="950" dirty="0">
              <a:latin typeface="Arial"/>
              <a:cs typeface="Arial"/>
            </a:endParaRPr>
          </a:p>
          <a:p>
            <a:pPr marL="228600">
              <a:lnSpc>
                <a:spcPct val="100000"/>
              </a:lnSpc>
            </a:pPr>
            <a:endParaRPr sz="1000" dirty="0">
              <a:latin typeface="Times New Roman"/>
              <a:cs typeface="Times New Roman"/>
            </a:endParaRPr>
          </a:p>
          <a:p>
            <a:pPr marL="228600">
              <a:lnSpc>
                <a:spcPct val="100000"/>
              </a:lnSpc>
            </a:pPr>
            <a:endParaRPr sz="1000" dirty="0">
              <a:latin typeface="Times New Roman"/>
              <a:cs typeface="Times New Roman"/>
            </a:endParaRPr>
          </a:p>
          <a:p>
            <a:pPr marL="228600">
              <a:lnSpc>
                <a:spcPct val="100000"/>
              </a:lnSpc>
              <a:spcBef>
                <a:spcPts val="660"/>
              </a:spcBef>
            </a:pPr>
            <a:r>
              <a:rPr sz="950" spc="10" dirty="0">
                <a:latin typeface="Arial"/>
                <a:cs typeface="Arial"/>
              </a:rPr>
              <a:t>Petros</a:t>
            </a:r>
            <a:r>
              <a:rPr sz="950" spc="5" dirty="0">
                <a:latin typeface="Arial"/>
                <a:cs typeface="Arial"/>
              </a:rPr>
              <a:t> Levounis, </a:t>
            </a:r>
            <a:r>
              <a:rPr sz="950" spc="15" dirty="0">
                <a:latin typeface="Arial"/>
                <a:cs typeface="Arial"/>
              </a:rPr>
              <a:t>MD,</a:t>
            </a:r>
            <a:r>
              <a:rPr sz="950" spc="5" dirty="0">
                <a:latin typeface="Arial"/>
                <a:cs typeface="Arial"/>
              </a:rPr>
              <a:t> </a:t>
            </a:r>
            <a:r>
              <a:rPr sz="950" spc="15" dirty="0">
                <a:latin typeface="Arial"/>
                <a:cs typeface="Arial"/>
              </a:rPr>
              <a:t>MA</a:t>
            </a:r>
            <a:endParaRPr lang="en-US" sz="950" spc="15" dirty="0">
              <a:latin typeface="Arial"/>
              <a:cs typeface="Arial"/>
            </a:endParaRPr>
          </a:p>
        </p:txBody>
      </p:sp>
      <p:sp>
        <p:nvSpPr>
          <p:cNvPr id="3" name="object 3"/>
          <p:cNvSpPr/>
          <p:nvPr/>
        </p:nvSpPr>
        <p:spPr>
          <a:xfrm>
            <a:off x="5111750" y="-3629"/>
            <a:ext cx="9975850" cy="411480"/>
          </a:xfrm>
          <a:custGeom>
            <a:avLst/>
            <a:gdLst/>
            <a:ahLst/>
            <a:cxnLst/>
            <a:rect l="l" t="t" r="r" b="b"/>
            <a:pathLst>
              <a:path w="9975850" h="411480">
                <a:moveTo>
                  <a:pt x="0" y="411479"/>
                </a:moveTo>
                <a:lnTo>
                  <a:pt x="9975596" y="411479"/>
                </a:lnTo>
                <a:lnTo>
                  <a:pt x="9975596" y="0"/>
                </a:lnTo>
                <a:lnTo>
                  <a:pt x="0" y="0"/>
                </a:lnTo>
                <a:lnTo>
                  <a:pt x="0" y="411479"/>
                </a:lnTo>
                <a:close/>
              </a:path>
            </a:pathLst>
          </a:custGeom>
          <a:solidFill>
            <a:srgbClr val="FFB93D"/>
          </a:solidFill>
        </p:spPr>
        <p:txBody>
          <a:bodyPr wrap="square" lIns="0" tIns="0" rIns="0" bIns="0" rtlCol="0"/>
          <a:lstStyle/>
          <a:p>
            <a:endParaRPr/>
          </a:p>
        </p:txBody>
      </p:sp>
      <p:sp>
        <p:nvSpPr>
          <p:cNvPr id="4" name="object 4"/>
          <p:cNvSpPr/>
          <p:nvPr/>
        </p:nvSpPr>
        <p:spPr>
          <a:xfrm>
            <a:off x="2006058" y="976346"/>
            <a:ext cx="1042059" cy="1339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074334" y="976632"/>
            <a:ext cx="0" cy="102870"/>
          </a:xfrm>
          <a:custGeom>
            <a:avLst/>
            <a:gdLst/>
            <a:ahLst/>
            <a:cxnLst/>
            <a:rect l="l" t="t" r="r" b="b"/>
            <a:pathLst>
              <a:path h="102869">
                <a:moveTo>
                  <a:pt x="0" y="0"/>
                </a:moveTo>
                <a:lnTo>
                  <a:pt x="0" y="102565"/>
                </a:lnTo>
              </a:path>
            </a:pathLst>
          </a:custGeom>
          <a:ln w="9506">
            <a:solidFill>
              <a:srgbClr val="231F20"/>
            </a:solidFill>
          </a:ln>
        </p:spPr>
        <p:txBody>
          <a:bodyPr wrap="square" lIns="0" tIns="0" rIns="0" bIns="0" rtlCol="0"/>
          <a:lstStyle/>
          <a:p>
            <a:endParaRPr/>
          </a:p>
        </p:txBody>
      </p:sp>
      <p:sp>
        <p:nvSpPr>
          <p:cNvPr id="6" name="object 6"/>
          <p:cNvSpPr/>
          <p:nvPr/>
        </p:nvSpPr>
        <p:spPr>
          <a:xfrm>
            <a:off x="3140239" y="987165"/>
            <a:ext cx="50800" cy="93980"/>
          </a:xfrm>
          <a:custGeom>
            <a:avLst/>
            <a:gdLst/>
            <a:ahLst/>
            <a:cxnLst/>
            <a:rect l="l" t="t" r="r" b="b"/>
            <a:pathLst>
              <a:path w="50800" h="93980">
                <a:moveTo>
                  <a:pt x="2125" y="77711"/>
                </a:moveTo>
                <a:lnTo>
                  <a:pt x="931" y="77965"/>
                </a:lnTo>
                <a:lnTo>
                  <a:pt x="449" y="85839"/>
                </a:lnTo>
                <a:lnTo>
                  <a:pt x="2820" y="88530"/>
                </a:lnTo>
                <a:lnTo>
                  <a:pt x="13441" y="92479"/>
                </a:lnTo>
                <a:lnTo>
                  <a:pt x="28245" y="93435"/>
                </a:lnTo>
                <a:lnTo>
                  <a:pt x="40415" y="88647"/>
                </a:lnTo>
                <a:lnTo>
                  <a:pt x="41766" y="86868"/>
                </a:lnTo>
                <a:lnTo>
                  <a:pt x="14863" y="86868"/>
                </a:lnTo>
                <a:lnTo>
                  <a:pt x="7294" y="83642"/>
                </a:lnTo>
                <a:lnTo>
                  <a:pt x="2125" y="77711"/>
                </a:lnTo>
                <a:close/>
              </a:path>
              <a:path w="50800" h="93980">
                <a:moveTo>
                  <a:pt x="32054" y="0"/>
                </a:moveTo>
                <a:lnTo>
                  <a:pt x="14766" y="931"/>
                </a:lnTo>
                <a:lnTo>
                  <a:pt x="4194" y="8863"/>
                </a:lnTo>
                <a:lnTo>
                  <a:pt x="0" y="23588"/>
                </a:lnTo>
                <a:lnTo>
                  <a:pt x="3540" y="34921"/>
                </a:lnTo>
                <a:lnTo>
                  <a:pt x="11568" y="42329"/>
                </a:lnTo>
                <a:lnTo>
                  <a:pt x="31898" y="53042"/>
                </a:lnTo>
                <a:lnTo>
                  <a:pt x="39608" y="60185"/>
                </a:lnTo>
                <a:lnTo>
                  <a:pt x="42619" y="71079"/>
                </a:lnTo>
                <a:lnTo>
                  <a:pt x="35590" y="82874"/>
                </a:lnTo>
                <a:lnTo>
                  <a:pt x="22420" y="86868"/>
                </a:lnTo>
                <a:lnTo>
                  <a:pt x="41766" y="86868"/>
                </a:lnTo>
                <a:lnTo>
                  <a:pt x="48721" y="77711"/>
                </a:lnTo>
                <a:lnTo>
                  <a:pt x="49915" y="74740"/>
                </a:lnTo>
                <a:lnTo>
                  <a:pt x="50639" y="71387"/>
                </a:lnTo>
                <a:lnTo>
                  <a:pt x="50637" y="67749"/>
                </a:lnTo>
                <a:lnTo>
                  <a:pt x="47326" y="54945"/>
                </a:lnTo>
                <a:lnTo>
                  <a:pt x="39332" y="46851"/>
                </a:lnTo>
                <a:lnTo>
                  <a:pt x="29012" y="41494"/>
                </a:lnTo>
                <a:lnTo>
                  <a:pt x="18722" y="36900"/>
                </a:lnTo>
                <a:lnTo>
                  <a:pt x="10820" y="31097"/>
                </a:lnTo>
                <a:lnTo>
                  <a:pt x="7662" y="22111"/>
                </a:lnTo>
                <a:lnTo>
                  <a:pt x="7662" y="10490"/>
                </a:lnTo>
                <a:lnTo>
                  <a:pt x="17010" y="5715"/>
                </a:lnTo>
                <a:lnTo>
                  <a:pt x="47684" y="5715"/>
                </a:lnTo>
                <a:lnTo>
                  <a:pt x="47756" y="5080"/>
                </a:lnTo>
                <a:lnTo>
                  <a:pt x="42415" y="1725"/>
                </a:lnTo>
                <a:lnTo>
                  <a:pt x="32054" y="0"/>
                </a:lnTo>
                <a:close/>
              </a:path>
              <a:path w="50800" h="93980">
                <a:moveTo>
                  <a:pt x="47684" y="5715"/>
                </a:moveTo>
                <a:lnTo>
                  <a:pt x="33710" y="5715"/>
                </a:lnTo>
                <a:lnTo>
                  <a:pt x="40060" y="7785"/>
                </a:lnTo>
                <a:lnTo>
                  <a:pt x="45953" y="12040"/>
                </a:lnTo>
                <a:lnTo>
                  <a:pt x="47032" y="11405"/>
                </a:lnTo>
                <a:lnTo>
                  <a:pt x="47684" y="5715"/>
                </a:lnTo>
                <a:close/>
              </a:path>
            </a:pathLst>
          </a:custGeom>
          <a:solidFill>
            <a:srgbClr val="231F20"/>
          </a:solidFill>
        </p:spPr>
        <p:txBody>
          <a:bodyPr wrap="square" lIns="0" tIns="0" rIns="0" bIns="0" rtlCol="0"/>
          <a:lstStyle/>
          <a:p>
            <a:endParaRPr/>
          </a:p>
        </p:txBody>
      </p:sp>
      <p:sp>
        <p:nvSpPr>
          <p:cNvPr id="7" name="object 7"/>
          <p:cNvSpPr/>
          <p:nvPr/>
        </p:nvSpPr>
        <p:spPr>
          <a:xfrm>
            <a:off x="3208760" y="1011458"/>
            <a:ext cx="45720" cy="69215"/>
          </a:xfrm>
          <a:custGeom>
            <a:avLst/>
            <a:gdLst/>
            <a:ahLst/>
            <a:cxnLst/>
            <a:rect l="l" t="t" r="r" b="b"/>
            <a:pathLst>
              <a:path w="45720" h="69215">
                <a:moveTo>
                  <a:pt x="33999" y="0"/>
                </a:moveTo>
                <a:lnTo>
                  <a:pt x="745" y="28669"/>
                </a:lnTo>
                <a:lnTo>
                  <a:pt x="0" y="47532"/>
                </a:lnTo>
                <a:lnTo>
                  <a:pt x="5763" y="59279"/>
                </a:lnTo>
                <a:lnTo>
                  <a:pt x="16460" y="67094"/>
                </a:lnTo>
                <a:lnTo>
                  <a:pt x="19838" y="68389"/>
                </a:lnTo>
                <a:lnTo>
                  <a:pt x="23305" y="69164"/>
                </a:lnTo>
                <a:lnTo>
                  <a:pt x="32792" y="69164"/>
                </a:lnTo>
                <a:lnTo>
                  <a:pt x="38799" y="67741"/>
                </a:lnTo>
                <a:lnTo>
                  <a:pt x="43841" y="64388"/>
                </a:lnTo>
                <a:lnTo>
                  <a:pt x="44921" y="62839"/>
                </a:lnTo>
                <a:lnTo>
                  <a:pt x="44993" y="62064"/>
                </a:lnTo>
                <a:lnTo>
                  <a:pt x="34113" y="62064"/>
                </a:lnTo>
                <a:lnTo>
                  <a:pt x="21394" y="61064"/>
                </a:lnTo>
                <a:lnTo>
                  <a:pt x="13071" y="54559"/>
                </a:lnTo>
                <a:lnTo>
                  <a:pt x="8559" y="41931"/>
                </a:lnTo>
                <a:lnTo>
                  <a:pt x="7993" y="23094"/>
                </a:lnTo>
                <a:lnTo>
                  <a:pt x="15240" y="11639"/>
                </a:lnTo>
                <a:lnTo>
                  <a:pt x="28233" y="7099"/>
                </a:lnTo>
                <a:lnTo>
                  <a:pt x="44317" y="7099"/>
                </a:lnTo>
                <a:lnTo>
                  <a:pt x="44565" y="5422"/>
                </a:lnTo>
                <a:lnTo>
                  <a:pt x="43968" y="4394"/>
                </a:lnTo>
                <a:lnTo>
                  <a:pt x="39282" y="1295"/>
                </a:lnTo>
                <a:lnTo>
                  <a:pt x="33999" y="0"/>
                </a:lnTo>
                <a:close/>
              </a:path>
              <a:path w="45720" h="69215">
                <a:moveTo>
                  <a:pt x="44324" y="54584"/>
                </a:moveTo>
                <a:lnTo>
                  <a:pt x="40006" y="59359"/>
                </a:lnTo>
                <a:lnTo>
                  <a:pt x="34113" y="62064"/>
                </a:lnTo>
                <a:lnTo>
                  <a:pt x="44993" y="62064"/>
                </a:lnTo>
                <a:lnTo>
                  <a:pt x="45087" y="61064"/>
                </a:lnTo>
                <a:lnTo>
                  <a:pt x="45162" y="57683"/>
                </a:lnTo>
                <a:lnTo>
                  <a:pt x="45530" y="55092"/>
                </a:lnTo>
                <a:lnTo>
                  <a:pt x="44324" y="54584"/>
                </a:lnTo>
                <a:close/>
              </a:path>
              <a:path w="45720" h="69215">
                <a:moveTo>
                  <a:pt x="44317" y="7099"/>
                </a:moveTo>
                <a:lnTo>
                  <a:pt x="33999" y="7099"/>
                </a:lnTo>
                <a:lnTo>
                  <a:pt x="38444" y="9042"/>
                </a:lnTo>
                <a:lnTo>
                  <a:pt x="42647" y="13296"/>
                </a:lnTo>
                <a:lnTo>
                  <a:pt x="43727" y="12776"/>
                </a:lnTo>
                <a:lnTo>
                  <a:pt x="43841" y="10325"/>
                </a:lnTo>
                <a:lnTo>
                  <a:pt x="44317" y="7099"/>
                </a:lnTo>
                <a:close/>
              </a:path>
            </a:pathLst>
          </a:custGeom>
          <a:solidFill>
            <a:srgbClr val="231F20"/>
          </a:solidFill>
        </p:spPr>
        <p:txBody>
          <a:bodyPr wrap="square" lIns="0" tIns="0" rIns="0" bIns="0" rtlCol="0"/>
          <a:lstStyle/>
          <a:p>
            <a:endParaRPr/>
          </a:p>
        </p:txBody>
      </p:sp>
      <p:sp>
        <p:nvSpPr>
          <p:cNvPr id="8" name="object 8"/>
          <p:cNvSpPr/>
          <p:nvPr/>
        </p:nvSpPr>
        <p:spPr>
          <a:xfrm>
            <a:off x="3269198" y="976632"/>
            <a:ext cx="49530" cy="102870"/>
          </a:xfrm>
          <a:custGeom>
            <a:avLst/>
            <a:gdLst/>
            <a:ahLst/>
            <a:cxnLst/>
            <a:rect l="l" t="t" r="r" b="b"/>
            <a:pathLst>
              <a:path w="49529" h="102869">
                <a:moveTo>
                  <a:pt x="44820" y="41795"/>
                </a:moveTo>
                <a:lnTo>
                  <a:pt x="32148" y="41795"/>
                </a:lnTo>
                <a:lnTo>
                  <a:pt x="36708" y="43992"/>
                </a:lnTo>
                <a:lnTo>
                  <a:pt x="38994" y="49022"/>
                </a:lnTo>
                <a:lnTo>
                  <a:pt x="40683" y="52895"/>
                </a:lnTo>
                <a:lnTo>
                  <a:pt x="40524" y="56896"/>
                </a:lnTo>
                <a:lnTo>
                  <a:pt x="40516" y="62052"/>
                </a:lnTo>
                <a:lnTo>
                  <a:pt x="40683" y="69024"/>
                </a:lnTo>
                <a:lnTo>
                  <a:pt x="40717" y="90100"/>
                </a:lnTo>
                <a:lnTo>
                  <a:pt x="40556" y="94830"/>
                </a:lnTo>
                <a:lnTo>
                  <a:pt x="40556" y="101917"/>
                </a:lnTo>
                <a:lnTo>
                  <a:pt x="41153" y="102692"/>
                </a:lnTo>
                <a:lnTo>
                  <a:pt x="43566" y="102692"/>
                </a:lnTo>
                <a:lnTo>
                  <a:pt x="48366" y="102438"/>
                </a:lnTo>
                <a:lnTo>
                  <a:pt x="49036" y="100616"/>
                </a:lnTo>
                <a:lnTo>
                  <a:pt x="48614" y="87731"/>
                </a:lnTo>
                <a:lnTo>
                  <a:pt x="48175" y="64678"/>
                </a:lnTo>
                <a:lnTo>
                  <a:pt x="47998" y="56896"/>
                </a:lnTo>
                <a:lnTo>
                  <a:pt x="48239" y="50190"/>
                </a:lnTo>
                <a:lnTo>
                  <a:pt x="46322" y="45415"/>
                </a:lnTo>
                <a:lnTo>
                  <a:pt x="44820" y="41795"/>
                </a:lnTo>
                <a:close/>
              </a:path>
              <a:path w="49529" h="102869">
                <a:moveTo>
                  <a:pt x="7536" y="0"/>
                </a:moveTo>
                <a:lnTo>
                  <a:pt x="2621" y="1028"/>
                </a:lnTo>
                <a:lnTo>
                  <a:pt x="94" y="1282"/>
                </a:lnTo>
                <a:lnTo>
                  <a:pt x="0" y="11523"/>
                </a:lnTo>
                <a:lnTo>
                  <a:pt x="439" y="23384"/>
                </a:lnTo>
                <a:lnTo>
                  <a:pt x="555" y="34836"/>
                </a:lnTo>
                <a:lnTo>
                  <a:pt x="579" y="101917"/>
                </a:lnTo>
                <a:lnTo>
                  <a:pt x="1173" y="102565"/>
                </a:lnTo>
                <a:lnTo>
                  <a:pt x="3459" y="102438"/>
                </a:lnTo>
                <a:lnTo>
                  <a:pt x="8145" y="102438"/>
                </a:lnTo>
                <a:lnTo>
                  <a:pt x="8527" y="90100"/>
                </a:lnTo>
                <a:lnTo>
                  <a:pt x="8212" y="77389"/>
                </a:lnTo>
                <a:lnTo>
                  <a:pt x="8065" y="69024"/>
                </a:lnTo>
                <a:lnTo>
                  <a:pt x="7942" y="56896"/>
                </a:lnTo>
                <a:lnTo>
                  <a:pt x="7904" y="50444"/>
                </a:lnTo>
                <a:lnTo>
                  <a:pt x="12832" y="45669"/>
                </a:lnTo>
                <a:lnTo>
                  <a:pt x="17861" y="43091"/>
                </a:lnTo>
                <a:lnTo>
                  <a:pt x="7904" y="43091"/>
                </a:lnTo>
                <a:lnTo>
                  <a:pt x="8018" y="7353"/>
                </a:lnTo>
                <a:lnTo>
                  <a:pt x="8260" y="774"/>
                </a:lnTo>
                <a:lnTo>
                  <a:pt x="7536" y="0"/>
                </a:lnTo>
                <a:close/>
              </a:path>
              <a:path w="49529" h="102869">
                <a:moveTo>
                  <a:pt x="36708" y="34836"/>
                </a:moveTo>
                <a:lnTo>
                  <a:pt x="21709" y="34836"/>
                </a:lnTo>
                <a:lnTo>
                  <a:pt x="14267" y="38315"/>
                </a:lnTo>
                <a:lnTo>
                  <a:pt x="7904" y="43091"/>
                </a:lnTo>
                <a:lnTo>
                  <a:pt x="17861" y="43091"/>
                </a:lnTo>
                <a:lnTo>
                  <a:pt x="20388" y="41795"/>
                </a:lnTo>
                <a:lnTo>
                  <a:pt x="44820" y="41795"/>
                </a:lnTo>
                <a:lnTo>
                  <a:pt x="43324" y="38188"/>
                </a:lnTo>
                <a:lnTo>
                  <a:pt x="36708" y="34836"/>
                </a:lnTo>
                <a:close/>
              </a:path>
            </a:pathLst>
          </a:custGeom>
          <a:solidFill>
            <a:srgbClr val="231F20"/>
          </a:solidFill>
        </p:spPr>
        <p:txBody>
          <a:bodyPr wrap="square" lIns="0" tIns="0" rIns="0" bIns="0" rtlCol="0"/>
          <a:lstStyle/>
          <a:p>
            <a:endParaRPr/>
          </a:p>
        </p:txBody>
      </p:sp>
      <p:sp>
        <p:nvSpPr>
          <p:cNvPr id="9" name="object 9"/>
          <p:cNvSpPr/>
          <p:nvPr/>
        </p:nvSpPr>
        <p:spPr>
          <a:xfrm>
            <a:off x="3337516" y="1011474"/>
            <a:ext cx="54610" cy="69215"/>
          </a:xfrm>
          <a:custGeom>
            <a:avLst/>
            <a:gdLst/>
            <a:ahLst/>
            <a:cxnLst/>
            <a:rect l="l" t="t" r="r" b="b"/>
            <a:pathLst>
              <a:path w="54610" h="69215">
                <a:moveTo>
                  <a:pt x="27459" y="0"/>
                </a:moveTo>
                <a:lnTo>
                  <a:pt x="14972" y="2881"/>
                </a:lnTo>
                <a:lnTo>
                  <a:pt x="6319" y="10978"/>
                </a:lnTo>
                <a:lnTo>
                  <a:pt x="1371" y="24162"/>
                </a:lnTo>
                <a:lnTo>
                  <a:pt x="0" y="42303"/>
                </a:lnTo>
                <a:lnTo>
                  <a:pt x="4207" y="56098"/>
                </a:lnTo>
                <a:lnTo>
                  <a:pt x="13085" y="65605"/>
                </a:lnTo>
                <a:lnTo>
                  <a:pt x="27118" y="69146"/>
                </a:lnTo>
                <a:lnTo>
                  <a:pt x="39665" y="66340"/>
                </a:lnTo>
                <a:lnTo>
                  <a:pt x="44681" y="61565"/>
                </a:lnTo>
                <a:lnTo>
                  <a:pt x="21930" y="61565"/>
                </a:lnTo>
                <a:lnTo>
                  <a:pt x="13320" y="55146"/>
                </a:lnTo>
                <a:lnTo>
                  <a:pt x="9152" y="42408"/>
                </a:lnTo>
                <a:lnTo>
                  <a:pt x="8529" y="23693"/>
                </a:lnTo>
                <a:lnTo>
                  <a:pt x="14516" y="11564"/>
                </a:lnTo>
                <a:lnTo>
                  <a:pt x="27600" y="6700"/>
                </a:lnTo>
                <a:lnTo>
                  <a:pt x="44480" y="6700"/>
                </a:lnTo>
                <a:lnTo>
                  <a:pt x="41677" y="3631"/>
                </a:lnTo>
                <a:lnTo>
                  <a:pt x="27459" y="0"/>
                </a:lnTo>
                <a:close/>
              </a:path>
              <a:path w="54610" h="69215">
                <a:moveTo>
                  <a:pt x="44480" y="6700"/>
                </a:moveTo>
                <a:lnTo>
                  <a:pt x="27600" y="6700"/>
                </a:lnTo>
                <a:lnTo>
                  <a:pt x="34627" y="8075"/>
                </a:lnTo>
                <a:lnTo>
                  <a:pt x="41888" y="15512"/>
                </a:lnTo>
                <a:lnTo>
                  <a:pt x="45184" y="28941"/>
                </a:lnTo>
                <a:lnTo>
                  <a:pt x="45180" y="47845"/>
                </a:lnTo>
                <a:lnTo>
                  <a:pt x="37754" y="57964"/>
                </a:lnTo>
                <a:lnTo>
                  <a:pt x="21930" y="61565"/>
                </a:lnTo>
                <a:lnTo>
                  <a:pt x="44681" y="61565"/>
                </a:lnTo>
                <a:lnTo>
                  <a:pt x="48305" y="58116"/>
                </a:lnTo>
                <a:lnTo>
                  <a:pt x="53180" y="44884"/>
                </a:lnTo>
                <a:lnTo>
                  <a:pt x="54533" y="27054"/>
                </a:lnTo>
                <a:lnTo>
                  <a:pt x="50489" y="13278"/>
                </a:lnTo>
                <a:lnTo>
                  <a:pt x="44480" y="6700"/>
                </a:lnTo>
                <a:close/>
              </a:path>
            </a:pathLst>
          </a:custGeom>
          <a:solidFill>
            <a:srgbClr val="231F20"/>
          </a:solidFill>
        </p:spPr>
        <p:txBody>
          <a:bodyPr wrap="square" lIns="0" tIns="0" rIns="0" bIns="0" rtlCol="0"/>
          <a:lstStyle/>
          <a:p>
            <a:endParaRPr/>
          </a:p>
        </p:txBody>
      </p:sp>
      <p:sp>
        <p:nvSpPr>
          <p:cNvPr id="10" name="object 10"/>
          <p:cNvSpPr/>
          <p:nvPr/>
        </p:nvSpPr>
        <p:spPr>
          <a:xfrm>
            <a:off x="3408597" y="1011474"/>
            <a:ext cx="54610" cy="69215"/>
          </a:xfrm>
          <a:custGeom>
            <a:avLst/>
            <a:gdLst/>
            <a:ahLst/>
            <a:cxnLst/>
            <a:rect l="l" t="t" r="r" b="b"/>
            <a:pathLst>
              <a:path w="54610" h="69215">
                <a:moveTo>
                  <a:pt x="27460" y="0"/>
                </a:moveTo>
                <a:lnTo>
                  <a:pt x="14978" y="2881"/>
                </a:lnTo>
                <a:lnTo>
                  <a:pt x="6324" y="10978"/>
                </a:lnTo>
                <a:lnTo>
                  <a:pt x="1373" y="24162"/>
                </a:lnTo>
                <a:lnTo>
                  <a:pt x="0" y="42303"/>
                </a:lnTo>
                <a:lnTo>
                  <a:pt x="4207" y="56098"/>
                </a:lnTo>
                <a:lnTo>
                  <a:pt x="13085" y="65605"/>
                </a:lnTo>
                <a:lnTo>
                  <a:pt x="27118" y="69146"/>
                </a:lnTo>
                <a:lnTo>
                  <a:pt x="39665" y="66340"/>
                </a:lnTo>
                <a:lnTo>
                  <a:pt x="44681" y="61565"/>
                </a:lnTo>
                <a:lnTo>
                  <a:pt x="21930" y="61565"/>
                </a:lnTo>
                <a:lnTo>
                  <a:pt x="13320" y="55146"/>
                </a:lnTo>
                <a:lnTo>
                  <a:pt x="9152" y="42408"/>
                </a:lnTo>
                <a:lnTo>
                  <a:pt x="8529" y="23693"/>
                </a:lnTo>
                <a:lnTo>
                  <a:pt x="14516" y="11564"/>
                </a:lnTo>
                <a:lnTo>
                  <a:pt x="27600" y="6700"/>
                </a:lnTo>
                <a:lnTo>
                  <a:pt x="44480" y="6700"/>
                </a:lnTo>
                <a:lnTo>
                  <a:pt x="41678" y="3632"/>
                </a:lnTo>
                <a:lnTo>
                  <a:pt x="27460" y="0"/>
                </a:lnTo>
                <a:close/>
              </a:path>
              <a:path w="54610" h="69215">
                <a:moveTo>
                  <a:pt x="44480" y="6700"/>
                </a:moveTo>
                <a:lnTo>
                  <a:pt x="27600" y="6700"/>
                </a:lnTo>
                <a:lnTo>
                  <a:pt x="34627" y="8075"/>
                </a:lnTo>
                <a:lnTo>
                  <a:pt x="41888" y="15512"/>
                </a:lnTo>
                <a:lnTo>
                  <a:pt x="45184" y="28941"/>
                </a:lnTo>
                <a:lnTo>
                  <a:pt x="45180" y="47845"/>
                </a:lnTo>
                <a:lnTo>
                  <a:pt x="37754" y="57964"/>
                </a:lnTo>
                <a:lnTo>
                  <a:pt x="21930" y="61565"/>
                </a:lnTo>
                <a:lnTo>
                  <a:pt x="44681" y="61565"/>
                </a:lnTo>
                <a:lnTo>
                  <a:pt x="48305" y="58116"/>
                </a:lnTo>
                <a:lnTo>
                  <a:pt x="53180" y="44884"/>
                </a:lnTo>
                <a:lnTo>
                  <a:pt x="54533" y="27054"/>
                </a:lnTo>
                <a:lnTo>
                  <a:pt x="50489" y="13279"/>
                </a:lnTo>
                <a:lnTo>
                  <a:pt x="44480" y="6700"/>
                </a:lnTo>
                <a:close/>
              </a:path>
            </a:pathLst>
          </a:custGeom>
          <a:solidFill>
            <a:srgbClr val="231F20"/>
          </a:solidFill>
        </p:spPr>
        <p:txBody>
          <a:bodyPr wrap="square" lIns="0" tIns="0" rIns="0" bIns="0" rtlCol="0"/>
          <a:lstStyle/>
          <a:p>
            <a:endParaRPr/>
          </a:p>
        </p:txBody>
      </p:sp>
      <p:sp>
        <p:nvSpPr>
          <p:cNvPr id="11" name="object 11"/>
          <p:cNvSpPr/>
          <p:nvPr/>
        </p:nvSpPr>
        <p:spPr>
          <a:xfrm>
            <a:off x="3486681" y="976632"/>
            <a:ext cx="0" cy="102870"/>
          </a:xfrm>
          <a:custGeom>
            <a:avLst/>
            <a:gdLst/>
            <a:ahLst/>
            <a:cxnLst/>
            <a:rect l="l" t="t" r="r" b="b"/>
            <a:pathLst>
              <a:path h="102869">
                <a:moveTo>
                  <a:pt x="0" y="0"/>
                </a:moveTo>
                <a:lnTo>
                  <a:pt x="0" y="102565"/>
                </a:lnTo>
              </a:path>
            </a:pathLst>
          </a:custGeom>
          <a:ln w="9518">
            <a:solidFill>
              <a:srgbClr val="231F20"/>
            </a:solidFill>
          </a:ln>
        </p:spPr>
        <p:txBody>
          <a:bodyPr wrap="square" lIns="0" tIns="0" rIns="0" bIns="0" rtlCol="0"/>
          <a:lstStyle/>
          <a:p>
            <a:endParaRPr/>
          </a:p>
        </p:txBody>
      </p:sp>
      <p:sp>
        <p:nvSpPr>
          <p:cNvPr id="12" name="object 12"/>
          <p:cNvSpPr/>
          <p:nvPr/>
        </p:nvSpPr>
        <p:spPr>
          <a:xfrm>
            <a:off x="1810562" y="638484"/>
            <a:ext cx="233679" cy="225425"/>
          </a:xfrm>
          <a:custGeom>
            <a:avLst/>
            <a:gdLst/>
            <a:ahLst/>
            <a:cxnLst/>
            <a:rect l="l" t="t" r="r" b="b"/>
            <a:pathLst>
              <a:path w="233680" h="225425">
                <a:moveTo>
                  <a:pt x="81419" y="0"/>
                </a:moveTo>
                <a:lnTo>
                  <a:pt x="0" y="0"/>
                </a:lnTo>
                <a:lnTo>
                  <a:pt x="0" y="7200"/>
                </a:lnTo>
                <a:lnTo>
                  <a:pt x="12065" y="8204"/>
                </a:lnTo>
                <a:lnTo>
                  <a:pt x="20196" y="10227"/>
                </a:lnTo>
                <a:lnTo>
                  <a:pt x="23975" y="17368"/>
                </a:lnTo>
                <a:lnTo>
                  <a:pt x="25070" y="34593"/>
                </a:lnTo>
                <a:lnTo>
                  <a:pt x="25133" y="140652"/>
                </a:lnTo>
                <a:lnTo>
                  <a:pt x="25426" y="155659"/>
                </a:lnTo>
                <a:lnTo>
                  <a:pt x="33701" y="195274"/>
                </a:lnTo>
                <a:lnTo>
                  <a:pt x="63234" y="220779"/>
                </a:lnTo>
                <a:lnTo>
                  <a:pt x="80061" y="224812"/>
                </a:lnTo>
                <a:lnTo>
                  <a:pt x="103007" y="224316"/>
                </a:lnTo>
                <a:lnTo>
                  <a:pt x="122534" y="222177"/>
                </a:lnTo>
                <a:lnTo>
                  <a:pt x="138814" y="218934"/>
                </a:lnTo>
                <a:lnTo>
                  <a:pt x="152017" y="215128"/>
                </a:lnTo>
                <a:lnTo>
                  <a:pt x="152454" y="214965"/>
                </a:lnTo>
                <a:lnTo>
                  <a:pt x="120609" y="214965"/>
                </a:lnTo>
                <a:lnTo>
                  <a:pt x="101849" y="213565"/>
                </a:lnTo>
                <a:lnTo>
                  <a:pt x="67610" y="193535"/>
                </a:lnTo>
                <a:lnTo>
                  <a:pt x="56822" y="153552"/>
                </a:lnTo>
                <a:lnTo>
                  <a:pt x="56299" y="52133"/>
                </a:lnTo>
                <a:lnTo>
                  <a:pt x="56576" y="26335"/>
                </a:lnTo>
                <a:lnTo>
                  <a:pt x="58521" y="13646"/>
                </a:lnTo>
                <a:lnTo>
                  <a:pt x="63800" y="9099"/>
                </a:lnTo>
                <a:lnTo>
                  <a:pt x="81419" y="7200"/>
                </a:lnTo>
                <a:lnTo>
                  <a:pt x="81419" y="0"/>
                </a:lnTo>
                <a:close/>
              </a:path>
              <a:path w="233680" h="225425">
                <a:moveTo>
                  <a:pt x="208051" y="205016"/>
                </a:moveTo>
                <a:lnTo>
                  <a:pt x="182257" y="205016"/>
                </a:lnTo>
                <a:lnTo>
                  <a:pt x="184937" y="209715"/>
                </a:lnTo>
                <a:lnTo>
                  <a:pt x="189623" y="214401"/>
                </a:lnTo>
                <a:lnTo>
                  <a:pt x="198005" y="224129"/>
                </a:lnTo>
                <a:lnTo>
                  <a:pt x="208051" y="221107"/>
                </a:lnTo>
                <a:lnTo>
                  <a:pt x="208051" y="205016"/>
                </a:lnTo>
                <a:close/>
              </a:path>
              <a:path w="233680" h="225425">
                <a:moveTo>
                  <a:pt x="233184" y="0"/>
                </a:moveTo>
                <a:lnTo>
                  <a:pt x="151777" y="0"/>
                </a:lnTo>
                <a:lnTo>
                  <a:pt x="151777" y="7200"/>
                </a:lnTo>
                <a:lnTo>
                  <a:pt x="163830" y="8204"/>
                </a:lnTo>
                <a:lnTo>
                  <a:pt x="171961" y="10227"/>
                </a:lnTo>
                <a:lnTo>
                  <a:pt x="175740" y="17368"/>
                </a:lnTo>
                <a:lnTo>
                  <a:pt x="176835" y="34593"/>
                </a:lnTo>
                <a:lnTo>
                  <a:pt x="176898" y="188252"/>
                </a:lnTo>
                <a:lnTo>
                  <a:pt x="172293" y="193097"/>
                </a:lnTo>
                <a:lnTo>
                  <a:pt x="164290" y="199688"/>
                </a:lnTo>
                <a:lnTo>
                  <a:pt x="152961" y="206527"/>
                </a:lnTo>
                <a:lnTo>
                  <a:pt x="138377" y="212118"/>
                </a:lnTo>
                <a:lnTo>
                  <a:pt x="120609" y="214965"/>
                </a:lnTo>
                <a:lnTo>
                  <a:pt x="152454" y="214965"/>
                </a:lnTo>
                <a:lnTo>
                  <a:pt x="162313" y="211296"/>
                </a:lnTo>
                <a:lnTo>
                  <a:pt x="169873" y="207980"/>
                </a:lnTo>
                <a:lnTo>
                  <a:pt x="174868" y="205718"/>
                </a:lnTo>
                <a:lnTo>
                  <a:pt x="182257" y="205016"/>
                </a:lnTo>
                <a:lnTo>
                  <a:pt x="208051" y="205016"/>
                </a:lnTo>
                <a:lnTo>
                  <a:pt x="208051" y="52133"/>
                </a:lnTo>
                <a:lnTo>
                  <a:pt x="208329" y="26335"/>
                </a:lnTo>
                <a:lnTo>
                  <a:pt x="210277" y="13646"/>
                </a:lnTo>
                <a:lnTo>
                  <a:pt x="215563" y="9099"/>
                </a:lnTo>
                <a:lnTo>
                  <a:pt x="233184" y="7200"/>
                </a:lnTo>
                <a:lnTo>
                  <a:pt x="233184" y="0"/>
                </a:lnTo>
                <a:close/>
              </a:path>
            </a:pathLst>
          </a:custGeom>
          <a:solidFill>
            <a:srgbClr val="E31836"/>
          </a:solidFill>
        </p:spPr>
        <p:txBody>
          <a:bodyPr wrap="square" lIns="0" tIns="0" rIns="0" bIns="0" rtlCol="0"/>
          <a:lstStyle/>
          <a:p>
            <a:endParaRPr/>
          </a:p>
        </p:txBody>
      </p:sp>
      <p:sp>
        <p:nvSpPr>
          <p:cNvPr id="13" name="object 13"/>
          <p:cNvSpPr/>
          <p:nvPr/>
        </p:nvSpPr>
        <p:spPr>
          <a:xfrm>
            <a:off x="2048402" y="638489"/>
            <a:ext cx="193040" cy="221615"/>
          </a:xfrm>
          <a:custGeom>
            <a:avLst/>
            <a:gdLst/>
            <a:ahLst/>
            <a:cxnLst/>
            <a:rect l="l" t="t" r="r" b="b"/>
            <a:pathLst>
              <a:path w="193039" h="221615">
                <a:moveTo>
                  <a:pt x="111888" y="9372"/>
                </a:moveTo>
                <a:lnTo>
                  <a:pt x="80735" y="9372"/>
                </a:lnTo>
                <a:lnTo>
                  <a:pt x="80735" y="168973"/>
                </a:lnTo>
                <a:lnTo>
                  <a:pt x="80385" y="194064"/>
                </a:lnTo>
                <a:lnTo>
                  <a:pt x="77939" y="206841"/>
                </a:lnTo>
                <a:lnTo>
                  <a:pt x="71300" y="211732"/>
                </a:lnTo>
                <a:lnTo>
                  <a:pt x="49912" y="213880"/>
                </a:lnTo>
                <a:lnTo>
                  <a:pt x="49912" y="221106"/>
                </a:lnTo>
                <a:lnTo>
                  <a:pt x="142711" y="221106"/>
                </a:lnTo>
                <a:lnTo>
                  <a:pt x="142711" y="213880"/>
                </a:lnTo>
                <a:lnTo>
                  <a:pt x="130646" y="212890"/>
                </a:lnTo>
                <a:lnTo>
                  <a:pt x="119307" y="211016"/>
                </a:lnTo>
                <a:lnTo>
                  <a:pt x="113812" y="204615"/>
                </a:lnTo>
                <a:lnTo>
                  <a:pt x="112043" y="189294"/>
                </a:lnTo>
                <a:lnTo>
                  <a:pt x="111888" y="9372"/>
                </a:lnTo>
                <a:close/>
              </a:path>
              <a:path w="193039" h="221615">
                <a:moveTo>
                  <a:pt x="2998" y="0"/>
                </a:moveTo>
                <a:lnTo>
                  <a:pt x="2010" y="10494"/>
                </a:lnTo>
                <a:lnTo>
                  <a:pt x="1038" y="27928"/>
                </a:lnTo>
                <a:lnTo>
                  <a:pt x="350" y="43397"/>
                </a:lnTo>
                <a:lnTo>
                  <a:pt x="0" y="52801"/>
                </a:lnTo>
                <a:lnTo>
                  <a:pt x="8027" y="53289"/>
                </a:lnTo>
                <a:lnTo>
                  <a:pt x="11662" y="35423"/>
                </a:lnTo>
                <a:lnTo>
                  <a:pt x="15858" y="23123"/>
                </a:lnTo>
                <a:lnTo>
                  <a:pt x="22475" y="15383"/>
                </a:lnTo>
                <a:lnTo>
                  <a:pt x="33372" y="11195"/>
                </a:lnTo>
                <a:lnTo>
                  <a:pt x="50410" y="9554"/>
                </a:lnTo>
                <a:lnTo>
                  <a:pt x="190455" y="9372"/>
                </a:lnTo>
                <a:lnTo>
                  <a:pt x="189807" y="1316"/>
                </a:lnTo>
                <a:lnTo>
                  <a:pt x="2998" y="0"/>
                </a:lnTo>
                <a:close/>
              </a:path>
              <a:path w="193039" h="221615">
                <a:moveTo>
                  <a:pt x="190455" y="9372"/>
                </a:moveTo>
                <a:lnTo>
                  <a:pt x="129312" y="9372"/>
                </a:lnTo>
                <a:lnTo>
                  <a:pt x="150593" y="10028"/>
                </a:lnTo>
                <a:lnTo>
                  <a:pt x="164693" y="12668"/>
                </a:lnTo>
                <a:lnTo>
                  <a:pt x="173472" y="18299"/>
                </a:lnTo>
                <a:lnTo>
                  <a:pt x="178791" y="27928"/>
                </a:lnTo>
                <a:lnTo>
                  <a:pt x="182511" y="42562"/>
                </a:lnTo>
                <a:lnTo>
                  <a:pt x="192622" y="53289"/>
                </a:lnTo>
                <a:lnTo>
                  <a:pt x="192364" y="46069"/>
                </a:lnTo>
                <a:lnTo>
                  <a:pt x="191700" y="30665"/>
                </a:lnTo>
                <a:lnTo>
                  <a:pt x="190794" y="13580"/>
                </a:lnTo>
                <a:lnTo>
                  <a:pt x="190455" y="9372"/>
                </a:lnTo>
                <a:close/>
              </a:path>
            </a:pathLst>
          </a:custGeom>
          <a:solidFill>
            <a:srgbClr val="E31836"/>
          </a:solidFill>
        </p:spPr>
        <p:txBody>
          <a:bodyPr wrap="square" lIns="0" tIns="0" rIns="0" bIns="0" rtlCol="0"/>
          <a:lstStyle/>
          <a:p>
            <a:endParaRPr/>
          </a:p>
        </p:txBody>
      </p:sp>
      <p:sp>
        <p:nvSpPr>
          <p:cNvPr id="14" name="object 14"/>
          <p:cNvSpPr/>
          <p:nvPr/>
        </p:nvSpPr>
        <p:spPr>
          <a:xfrm>
            <a:off x="2247018" y="633955"/>
            <a:ext cx="219075" cy="230504"/>
          </a:xfrm>
          <a:custGeom>
            <a:avLst/>
            <a:gdLst/>
            <a:ahLst/>
            <a:cxnLst/>
            <a:rect l="l" t="t" r="r" b="b"/>
            <a:pathLst>
              <a:path w="219075" h="230505">
                <a:moveTo>
                  <a:pt x="138833" y="0"/>
                </a:moveTo>
                <a:lnTo>
                  <a:pt x="96732" y="3622"/>
                </a:lnTo>
                <a:lnTo>
                  <a:pt x="57561" y="16430"/>
                </a:lnTo>
                <a:lnTo>
                  <a:pt x="25602" y="40384"/>
                </a:lnTo>
                <a:lnTo>
                  <a:pt x="5139" y="77446"/>
                </a:lnTo>
                <a:lnTo>
                  <a:pt x="0" y="110405"/>
                </a:lnTo>
                <a:lnTo>
                  <a:pt x="910" y="129159"/>
                </a:lnTo>
                <a:lnTo>
                  <a:pt x="13818" y="174596"/>
                </a:lnTo>
                <a:lnTo>
                  <a:pt x="39444" y="205309"/>
                </a:lnTo>
                <a:lnTo>
                  <a:pt x="74510" y="223244"/>
                </a:lnTo>
                <a:lnTo>
                  <a:pt x="115738" y="230350"/>
                </a:lnTo>
                <a:lnTo>
                  <a:pt x="135385" y="229892"/>
                </a:lnTo>
                <a:lnTo>
                  <a:pt x="178718" y="223790"/>
                </a:lnTo>
                <a:lnTo>
                  <a:pt x="193660" y="219597"/>
                </a:lnTo>
                <a:lnTo>
                  <a:pt x="131132" y="219597"/>
                </a:lnTo>
                <a:lnTo>
                  <a:pt x="114546" y="218429"/>
                </a:lnTo>
                <a:lnTo>
                  <a:pt x="74709" y="202431"/>
                </a:lnTo>
                <a:lnTo>
                  <a:pt x="49037" y="171743"/>
                </a:lnTo>
                <a:lnTo>
                  <a:pt x="36617" y="131570"/>
                </a:lnTo>
                <a:lnTo>
                  <a:pt x="35264" y="116972"/>
                </a:lnTo>
                <a:lnTo>
                  <a:pt x="36073" y="98591"/>
                </a:lnTo>
                <a:lnTo>
                  <a:pt x="48253" y="53760"/>
                </a:lnTo>
                <a:lnTo>
                  <a:pt x="73698" y="24602"/>
                </a:lnTo>
                <a:lnTo>
                  <a:pt x="110649" y="11382"/>
                </a:lnTo>
                <a:lnTo>
                  <a:pt x="180822" y="11382"/>
                </a:lnTo>
                <a:lnTo>
                  <a:pt x="179048" y="10161"/>
                </a:lnTo>
                <a:lnTo>
                  <a:pt x="167682" y="5338"/>
                </a:lnTo>
                <a:lnTo>
                  <a:pt x="154210" y="1945"/>
                </a:lnTo>
                <a:lnTo>
                  <a:pt x="138833" y="0"/>
                </a:lnTo>
                <a:close/>
              </a:path>
              <a:path w="219075" h="230505">
                <a:moveTo>
                  <a:pt x="218682" y="137700"/>
                </a:moveTo>
                <a:lnTo>
                  <a:pt x="133579" y="137700"/>
                </a:lnTo>
                <a:lnTo>
                  <a:pt x="133579" y="144901"/>
                </a:lnTo>
                <a:lnTo>
                  <a:pt x="145644" y="145904"/>
                </a:lnTo>
                <a:lnTo>
                  <a:pt x="159376" y="147640"/>
                </a:lnTo>
                <a:lnTo>
                  <a:pt x="166315" y="153364"/>
                </a:lnTo>
                <a:lnTo>
                  <a:pt x="168779" y="166937"/>
                </a:lnTo>
                <a:lnTo>
                  <a:pt x="169088" y="215246"/>
                </a:lnTo>
                <a:lnTo>
                  <a:pt x="156851" y="217647"/>
                </a:lnTo>
                <a:lnTo>
                  <a:pt x="143730" y="219076"/>
                </a:lnTo>
                <a:lnTo>
                  <a:pt x="131132" y="219597"/>
                </a:lnTo>
                <a:lnTo>
                  <a:pt x="193660" y="219597"/>
                </a:lnTo>
                <a:lnTo>
                  <a:pt x="200529" y="157316"/>
                </a:lnTo>
                <a:lnTo>
                  <a:pt x="202452" y="148010"/>
                </a:lnTo>
                <a:lnTo>
                  <a:pt x="218682" y="144901"/>
                </a:lnTo>
                <a:lnTo>
                  <a:pt x="218682" y="137700"/>
                </a:lnTo>
                <a:close/>
              </a:path>
              <a:path w="219075" h="230505">
                <a:moveTo>
                  <a:pt x="180822" y="11382"/>
                </a:moveTo>
                <a:lnTo>
                  <a:pt x="110649" y="11382"/>
                </a:lnTo>
                <a:lnTo>
                  <a:pt x="135490" y="13076"/>
                </a:lnTo>
                <a:lnTo>
                  <a:pt x="154255" y="18174"/>
                </a:lnTo>
                <a:lnTo>
                  <a:pt x="183172" y="44350"/>
                </a:lnTo>
                <a:lnTo>
                  <a:pt x="188721" y="61330"/>
                </a:lnTo>
                <a:lnTo>
                  <a:pt x="198578" y="62821"/>
                </a:lnTo>
                <a:lnTo>
                  <a:pt x="197394" y="49872"/>
                </a:lnTo>
                <a:lnTo>
                  <a:pt x="196090" y="36715"/>
                </a:lnTo>
                <a:lnTo>
                  <a:pt x="194656" y="24017"/>
                </a:lnTo>
                <a:lnTo>
                  <a:pt x="188106" y="16394"/>
                </a:lnTo>
                <a:lnTo>
                  <a:pt x="180822" y="11382"/>
                </a:lnTo>
                <a:close/>
              </a:path>
            </a:pathLst>
          </a:custGeom>
          <a:solidFill>
            <a:srgbClr val="E31836"/>
          </a:solidFill>
        </p:spPr>
        <p:txBody>
          <a:bodyPr wrap="square" lIns="0" tIns="0" rIns="0" bIns="0" rtlCol="0"/>
          <a:lstStyle/>
          <a:p>
            <a:endParaRPr/>
          </a:p>
        </p:txBody>
      </p:sp>
      <p:sp>
        <p:nvSpPr>
          <p:cNvPr id="15" name="object 15"/>
          <p:cNvSpPr/>
          <p:nvPr/>
        </p:nvSpPr>
        <p:spPr>
          <a:xfrm>
            <a:off x="2486293" y="638489"/>
            <a:ext cx="163830" cy="221615"/>
          </a:xfrm>
          <a:custGeom>
            <a:avLst/>
            <a:gdLst/>
            <a:ahLst/>
            <a:cxnLst/>
            <a:rect l="l" t="t" r="r" b="b"/>
            <a:pathLst>
              <a:path w="163830" h="221615">
                <a:moveTo>
                  <a:pt x="0" y="0"/>
                </a:moveTo>
                <a:lnTo>
                  <a:pt x="0" y="7200"/>
                </a:lnTo>
                <a:lnTo>
                  <a:pt x="12065" y="8204"/>
                </a:lnTo>
                <a:lnTo>
                  <a:pt x="20193" y="10220"/>
                </a:lnTo>
                <a:lnTo>
                  <a:pt x="23973" y="17356"/>
                </a:lnTo>
                <a:lnTo>
                  <a:pt x="25070" y="34568"/>
                </a:lnTo>
                <a:lnTo>
                  <a:pt x="25049" y="176733"/>
                </a:lnTo>
                <a:lnTo>
                  <a:pt x="24856" y="194708"/>
                </a:lnTo>
                <a:lnTo>
                  <a:pt x="22917" y="207420"/>
                </a:lnTo>
                <a:lnTo>
                  <a:pt x="17655" y="211985"/>
                </a:lnTo>
                <a:lnTo>
                  <a:pt x="0" y="213880"/>
                </a:lnTo>
                <a:lnTo>
                  <a:pt x="0" y="221106"/>
                </a:lnTo>
                <a:lnTo>
                  <a:pt x="153441" y="221106"/>
                </a:lnTo>
                <a:lnTo>
                  <a:pt x="155681" y="211631"/>
                </a:lnTo>
                <a:lnTo>
                  <a:pt x="98712" y="211631"/>
                </a:lnTo>
                <a:lnTo>
                  <a:pt x="83982" y="211200"/>
                </a:lnTo>
                <a:lnTo>
                  <a:pt x="71413" y="209932"/>
                </a:lnTo>
                <a:lnTo>
                  <a:pt x="60164" y="208104"/>
                </a:lnTo>
                <a:lnTo>
                  <a:pt x="56286" y="110883"/>
                </a:lnTo>
                <a:lnTo>
                  <a:pt x="130657" y="110883"/>
                </a:lnTo>
                <a:lnTo>
                  <a:pt x="130657" y="101498"/>
                </a:lnTo>
                <a:lnTo>
                  <a:pt x="56286" y="101498"/>
                </a:lnTo>
                <a:lnTo>
                  <a:pt x="56286" y="9372"/>
                </a:lnTo>
                <a:lnTo>
                  <a:pt x="145355" y="9372"/>
                </a:lnTo>
                <a:lnTo>
                  <a:pt x="145319" y="8809"/>
                </a:lnTo>
                <a:lnTo>
                  <a:pt x="0" y="0"/>
                </a:lnTo>
                <a:close/>
              </a:path>
              <a:path w="163830" h="221615">
                <a:moveTo>
                  <a:pt x="156133" y="164147"/>
                </a:moveTo>
                <a:lnTo>
                  <a:pt x="133332" y="204531"/>
                </a:lnTo>
                <a:lnTo>
                  <a:pt x="98712" y="211631"/>
                </a:lnTo>
                <a:lnTo>
                  <a:pt x="155681" y="211631"/>
                </a:lnTo>
                <a:lnTo>
                  <a:pt x="156285" y="209075"/>
                </a:lnTo>
                <a:lnTo>
                  <a:pt x="158924" y="197102"/>
                </a:lnTo>
                <a:lnTo>
                  <a:pt x="161348" y="184818"/>
                </a:lnTo>
                <a:lnTo>
                  <a:pt x="163546" y="171853"/>
                </a:lnTo>
                <a:lnTo>
                  <a:pt x="156133" y="164147"/>
                </a:lnTo>
                <a:close/>
              </a:path>
              <a:path w="163830" h="221615">
                <a:moveTo>
                  <a:pt x="130657" y="110883"/>
                </a:moveTo>
                <a:lnTo>
                  <a:pt x="86042" y="110883"/>
                </a:lnTo>
                <a:lnTo>
                  <a:pt x="106494" y="111535"/>
                </a:lnTo>
                <a:lnTo>
                  <a:pt x="116612" y="115628"/>
                </a:lnTo>
                <a:lnTo>
                  <a:pt x="121818" y="136334"/>
                </a:lnTo>
                <a:lnTo>
                  <a:pt x="130657" y="136334"/>
                </a:lnTo>
                <a:lnTo>
                  <a:pt x="130657" y="110883"/>
                </a:lnTo>
                <a:close/>
              </a:path>
              <a:path w="163830" h="221615">
                <a:moveTo>
                  <a:pt x="130657" y="76047"/>
                </a:moveTo>
                <a:lnTo>
                  <a:pt x="121818" y="76047"/>
                </a:lnTo>
                <a:lnTo>
                  <a:pt x="120129" y="87439"/>
                </a:lnTo>
                <a:lnTo>
                  <a:pt x="115978" y="97390"/>
                </a:lnTo>
                <a:lnTo>
                  <a:pt x="105032" y="101008"/>
                </a:lnTo>
                <a:lnTo>
                  <a:pt x="56286" y="101498"/>
                </a:lnTo>
                <a:lnTo>
                  <a:pt x="130657" y="101498"/>
                </a:lnTo>
                <a:lnTo>
                  <a:pt x="130657" y="76047"/>
                </a:lnTo>
                <a:close/>
              </a:path>
              <a:path w="163830" h="221615">
                <a:moveTo>
                  <a:pt x="145355" y="9372"/>
                </a:moveTo>
                <a:lnTo>
                  <a:pt x="84035" y="9372"/>
                </a:lnTo>
                <a:lnTo>
                  <a:pt x="105793" y="10048"/>
                </a:lnTo>
                <a:lnTo>
                  <a:pt x="120031" y="12726"/>
                </a:lnTo>
                <a:lnTo>
                  <a:pt x="128764" y="18377"/>
                </a:lnTo>
                <a:lnTo>
                  <a:pt x="134005" y="27976"/>
                </a:lnTo>
                <a:lnTo>
                  <a:pt x="137767" y="42495"/>
                </a:lnTo>
                <a:lnTo>
                  <a:pt x="147421" y="48907"/>
                </a:lnTo>
                <a:lnTo>
                  <a:pt x="147116" y="40570"/>
                </a:lnTo>
                <a:lnTo>
                  <a:pt x="146344" y="24881"/>
                </a:lnTo>
                <a:lnTo>
                  <a:pt x="145355" y="9372"/>
                </a:lnTo>
                <a:close/>
              </a:path>
            </a:pathLst>
          </a:custGeom>
          <a:solidFill>
            <a:srgbClr val="E31836"/>
          </a:solidFill>
        </p:spPr>
        <p:txBody>
          <a:bodyPr wrap="square" lIns="0" tIns="0" rIns="0" bIns="0" rtlCol="0"/>
          <a:lstStyle/>
          <a:p>
            <a:endParaRPr/>
          </a:p>
        </p:txBody>
      </p:sp>
      <p:sp>
        <p:nvSpPr>
          <p:cNvPr id="16" name="object 16"/>
          <p:cNvSpPr/>
          <p:nvPr/>
        </p:nvSpPr>
        <p:spPr>
          <a:xfrm>
            <a:off x="2677038" y="638487"/>
            <a:ext cx="197485" cy="221615"/>
          </a:xfrm>
          <a:custGeom>
            <a:avLst/>
            <a:gdLst/>
            <a:ahLst/>
            <a:cxnLst/>
            <a:rect l="l" t="t" r="r" b="b"/>
            <a:pathLst>
              <a:path w="197485" h="221615">
                <a:moveTo>
                  <a:pt x="0" y="0"/>
                </a:moveTo>
                <a:lnTo>
                  <a:pt x="0" y="7200"/>
                </a:lnTo>
                <a:lnTo>
                  <a:pt x="12064" y="8204"/>
                </a:lnTo>
                <a:lnTo>
                  <a:pt x="20193" y="10225"/>
                </a:lnTo>
                <a:lnTo>
                  <a:pt x="23973" y="17360"/>
                </a:lnTo>
                <a:lnTo>
                  <a:pt x="25014" y="33694"/>
                </a:lnTo>
                <a:lnTo>
                  <a:pt x="25079" y="173975"/>
                </a:lnTo>
                <a:lnTo>
                  <a:pt x="24855" y="194743"/>
                </a:lnTo>
                <a:lnTo>
                  <a:pt x="22912" y="207440"/>
                </a:lnTo>
                <a:lnTo>
                  <a:pt x="17637" y="211991"/>
                </a:lnTo>
                <a:lnTo>
                  <a:pt x="0" y="213893"/>
                </a:lnTo>
                <a:lnTo>
                  <a:pt x="0" y="221107"/>
                </a:lnTo>
                <a:lnTo>
                  <a:pt x="81076" y="221107"/>
                </a:lnTo>
                <a:lnTo>
                  <a:pt x="81076" y="213893"/>
                </a:lnTo>
                <a:lnTo>
                  <a:pt x="69011" y="212890"/>
                </a:lnTo>
                <a:lnTo>
                  <a:pt x="61092" y="210862"/>
                </a:lnTo>
                <a:lnTo>
                  <a:pt x="57418" y="203689"/>
                </a:lnTo>
                <a:lnTo>
                  <a:pt x="56441" y="187731"/>
                </a:lnTo>
                <a:lnTo>
                  <a:pt x="56318" y="144870"/>
                </a:lnTo>
                <a:lnTo>
                  <a:pt x="56299" y="124612"/>
                </a:lnTo>
                <a:lnTo>
                  <a:pt x="123580" y="124612"/>
                </a:lnTo>
                <a:lnTo>
                  <a:pt x="119071" y="116122"/>
                </a:lnTo>
                <a:lnTo>
                  <a:pt x="120415" y="115239"/>
                </a:lnTo>
                <a:lnTo>
                  <a:pt x="56299" y="115239"/>
                </a:lnTo>
                <a:lnTo>
                  <a:pt x="56299" y="13728"/>
                </a:lnTo>
                <a:lnTo>
                  <a:pt x="70040" y="11049"/>
                </a:lnTo>
                <a:lnTo>
                  <a:pt x="138363" y="11049"/>
                </a:lnTo>
                <a:lnTo>
                  <a:pt x="127547" y="5575"/>
                </a:lnTo>
                <a:lnTo>
                  <a:pt x="115282" y="2176"/>
                </a:lnTo>
                <a:lnTo>
                  <a:pt x="102725" y="520"/>
                </a:lnTo>
                <a:lnTo>
                  <a:pt x="90513" y="15"/>
                </a:lnTo>
                <a:lnTo>
                  <a:pt x="0" y="0"/>
                </a:lnTo>
                <a:close/>
              </a:path>
              <a:path w="197485" h="221615">
                <a:moveTo>
                  <a:pt x="123580" y="124612"/>
                </a:moveTo>
                <a:lnTo>
                  <a:pt x="84086" y="124612"/>
                </a:lnTo>
                <a:lnTo>
                  <a:pt x="89458" y="128981"/>
                </a:lnTo>
                <a:lnTo>
                  <a:pt x="94708" y="135312"/>
                </a:lnTo>
                <a:lnTo>
                  <a:pt x="101606" y="146317"/>
                </a:lnTo>
                <a:lnTo>
                  <a:pt x="109672" y="160873"/>
                </a:lnTo>
                <a:lnTo>
                  <a:pt x="123609" y="187731"/>
                </a:lnTo>
                <a:lnTo>
                  <a:pt x="130983" y="199201"/>
                </a:lnTo>
                <a:lnTo>
                  <a:pt x="139973" y="208950"/>
                </a:lnTo>
                <a:lnTo>
                  <a:pt x="150666" y="216262"/>
                </a:lnTo>
                <a:lnTo>
                  <a:pt x="163148" y="220421"/>
                </a:lnTo>
                <a:lnTo>
                  <a:pt x="196976" y="221107"/>
                </a:lnTo>
                <a:lnTo>
                  <a:pt x="196976" y="213893"/>
                </a:lnTo>
                <a:lnTo>
                  <a:pt x="189598" y="213893"/>
                </a:lnTo>
                <a:lnTo>
                  <a:pt x="183565" y="212572"/>
                </a:lnTo>
                <a:lnTo>
                  <a:pt x="150712" y="173975"/>
                </a:lnTo>
                <a:lnTo>
                  <a:pt x="128106" y="133132"/>
                </a:lnTo>
                <a:lnTo>
                  <a:pt x="123580" y="124612"/>
                </a:lnTo>
                <a:close/>
              </a:path>
              <a:path w="197485" h="221615">
                <a:moveTo>
                  <a:pt x="138363" y="11049"/>
                </a:moveTo>
                <a:lnTo>
                  <a:pt x="77063" y="11049"/>
                </a:lnTo>
                <a:lnTo>
                  <a:pt x="90547" y="12225"/>
                </a:lnTo>
                <a:lnTo>
                  <a:pt x="103158" y="16074"/>
                </a:lnTo>
                <a:lnTo>
                  <a:pt x="114092" y="23071"/>
                </a:lnTo>
                <a:lnTo>
                  <a:pt x="122546" y="33694"/>
                </a:lnTo>
                <a:lnTo>
                  <a:pt x="127716" y="48420"/>
                </a:lnTo>
                <a:lnTo>
                  <a:pt x="126610" y="68925"/>
                </a:lnTo>
                <a:lnTo>
                  <a:pt x="107119" y="106044"/>
                </a:lnTo>
                <a:lnTo>
                  <a:pt x="56299" y="115239"/>
                </a:lnTo>
                <a:lnTo>
                  <a:pt x="120415" y="115239"/>
                </a:lnTo>
                <a:lnTo>
                  <a:pt x="156541" y="82244"/>
                </a:lnTo>
                <a:lnTo>
                  <a:pt x="162176" y="69469"/>
                </a:lnTo>
                <a:lnTo>
                  <a:pt x="160922" y="48420"/>
                </a:lnTo>
                <a:lnTo>
                  <a:pt x="156213" y="32162"/>
                </a:lnTo>
                <a:lnTo>
                  <a:pt x="148650" y="19976"/>
                </a:lnTo>
                <a:lnTo>
                  <a:pt x="138882" y="11311"/>
                </a:lnTo>
                <a:lnTo>
                  <a:pt x="138363" y="11049"/>
                </a:lnTo>
                <a:close/>
              </a:path>
            </a:pathLst>
          </a:custGeom>
          <a:solidFill>
            <a:srgbClr val="E31836"/>
          </a:solidFill>
        </p:spPr>
        <p:txBody>
          <a:bodyPr wrap="square" lIns="0" tIns="0" rIns="0" bIns="0" rtlCol="0"/>
          <a:lstStyle/>
          <a:p>
            <a:endParaRPr/>
          </a:p>
        </p:txBody>
      </p:sp>
      <p:sp>
        <p:nvSpPr>
          <p:cNvPr id="17" name="object 17"/>
          <p:cNvSpPr/>
          <p:nvPr/>
        </p:nvSpPr>
        <p:spPr>
          <a:xfrm>
            <a:off x="2878660" y="634451"/>
            <a:ext cx="140970" cy="229870"/>
          </a:xfrm>
          <a:custGeom>
            <a:avLst/>
            <a:gdLst/>
            <a:ahLst/>
            <a:cxnLst/>
            <a:rect l="l" t="t" r="r" b="b"/>
            <a:pathLst>
              <a:path w="140969" h="229869">
                <a:moveTo>
                  <a:pt x="0" y="157805"/>
                </a:moveTo>
                <a:lnTo>
                  <a:pt x="7148" y="199762"/>
                </a:lnTo>
                <a:lnTo>
                  <a:pt x="39976" y="227792"/>
                </a:lnTo>
                <a:lnTo>
                  <a:pt x="54431" y="229874"/>
                </a:lnTo>
                <a:lnTo>
                  <a:pt x="70096" y="229210"/>
                </a:lnTo>
                <a:lnTo>
                  <a:pt x="85150" y="226939"/>
                </a:lnTo>
                <a:lnTo>
                  <a:pt x="99195" y="222961"/>
                </a:lnTo>
                <a:lnTo>
                  <a:pt x="111457" y="217345"/>
                </a:lnTo>
                <a:lnTo>
                  <a:pt x="85514" y="217345"/>
                </a:lnTo>
                <a:lnTo>
                  <a:pt x="65231" y="216108"/>
                </a:lnTo>
                <a:lnTo>
                  <a:pt x="26825" y="195166"/>
                </a:lnTo>
                <a:lnTo>
                  <a:pt x="12251" y="163364"/>
                </a:lnTo>
                <a:lnTo>
                  <a:pt x="0" y="157805"/>
                </a:lnTo>
                <a:close/>
              </a:path>
              <a:path w="140969" h="229869">
                <a:moveTo>
                  <a:pt x="92210" y="0"/>
                </a:moveTo>
                <a:lnTo>
                  <a:pt x="44062" y="6641"/>
                </a:lnTo>
                <a:lnTo>
                  <a:pt x="9860" y="41709"/>
                </a:lnTo>
                <a:lnTo>
                  <a:pt x="8052" y="55585"/>
                </a:lnTo>
                <a:lnTo>
                  <a:pt x="9775" y="69712"/>
                </a:lnTo>
                <a:lnTo>
                  <a:pt x="30669" y="103223"/>
                </a:lnTo>
                <a:lnTo>
                  <a:pt x="66332" y="124975"/>
                </a:lnTo>
                <a:lnTo>
                  <a:pt x="79815" y="131811"/>
                </a:lnTo>
                <a:lnTo>
                  <a:pt x="91671" y="139722"/>
                </a:lnTo>
                <a:lnTo>
                  <a:pt x="101383" y="148804"/>
                </a:lnTo>
                <a:lnTo>
                  <a:pt x="108436" y="159147"/>
                </a:lnTo>
                <a:lnTo>
                  <a:pt x="112312" y="170845"/>
                </a:lnTo>
                <a:lnTo>
                  <a:pt x="110620" y="188683"/>
                </a:lnTo>
                <a:lnTo>
                  <a:pt x="105211" y="202281"/>
                </a:lnTo>
                <a:lnTo>
                  <a:pt x="96653" y="211785"/>
                </a:lnTo>
                <a:lnTo>
                  <a:pt x="85514" y="217345"/>
                </a:lnTo>
                <a:lnTo>
                  <a:pt x="111457" y="217345"/>
                </a:lnTo>
                <a:lnTo>
                  <a:pt x="137343" y="187937"/>
                </a:lnTo>
                <a:lnTo>
                  <a:pt x="140369" y="173982"/>
                </a:lnTo>
                <a:lnTo>
                  <a:pt x="140148" y="170845"/>
                </a:lnTo>
                <a:lnTo>
                  <a:pt x="128786" y="130756"/>
                </a:lnTo>
                <a:lnTo>
                  <a:pt x="90363" y="100228"/>
                </a:lnTo>
                <a:lnTo>
                  <a:pt x="68351" y="87777"/>
                </a:lnTo>
                <a:lnTo>
                  <a:pt x="56012" y="79873"/>
                </a:lnTo>
                <a:lnTo>
                  <a:pt x="45883" y="71196"/>
                </a:lnTo>
                <a:lnTo>
                  <a:pt x="38874" y="60976"/>
                </a:lnTo>
                <a:lnTo>
                  <a:pt x="35895" y="48444"/>
                </a:lnTo>
                <a:lnTo>
                  <a:pt x="38608" y="32789"/>
                </a:lnTo>
                <a:lnTo>
                  <a:pt x="45999" y="20976"/>
                </a:lnTo>
                <a:lnTo>
                  <a:pt x="56853" y="13320"/>
                </a:lnTo>
                <a:lnTo>
                  <a:pt x="69956" y="10139"/>
                </a:lnTo>
                <a:lnTo>
                  <a:pt x="117570" y="10139"/>
                </a:lnTo>
                <a:lnTo>
                  <a:pt x="116265" y="8875"/>
                </a:lnTo>
                <a:lnTo>
                  <a:pt x="105301" y="3225"/>
                </a:lnTo>
                <a:lnTo>
                  <a:pt x="92210" y="0"/>
                </a:lnTo>
                <a:close/>
              </a:path>
              <a:path w="140969" h="229869">
                <a:moveTo>
                  <a:pt x="117570" y="10139"/>
                </a:moveTo>
                <a:lnTo>
                  <a:pt x="69956" y="10139"/>
                </a:lnTo>
                <a:lnTo>
                  <a:pt x="89274" y="12951"/>
                </a:lnTo>
                <a:lnTo>
                  <a:pt x="102438" y="20345"/>
                </a:lnTo>
                <a:lnTo>
                  <a:pt x="110783" y="30631"/>
                </a:lnTo>
                <a:lnTo>
                  <a:pt x="115640" y="42120"/>
                </a:lnTo>
                <a:lnTo>
                  <a:pt x="118343" y="53125"/>
                </a:lnTo>
                <a:lnTo>
                  <a:pt x="127304" y="55964"/>
                </a:lnTo>
                <a:lnTo>
                  <a:pt x="126631" y="45177"/>
                </a:lnTo>
                <a:lnTo>
                  <a:pt x="125832" y="31107"/>
                </a:lnTo>
                <a:lnTo>
                  <a:pt x="124800" y="17142"/>
                </a:lnTo>
                <a:lnTo>
                  <a:pt x="117570" y="10139"/>
                </a:lnTo>
                <a:close/>
              </a:path>
            </a:pathLst>
          </a:custGeom>
          <a:solidFill>
            <a:srgbClr val="E31836"/>
          </a:solidFill>
        </p:spPr>
        <p:txBody>
          <a:bodyPr wrap="square" lIns="0" tIns="0" rIns="0" bIns="0" rtlCol="0"/>
          <a:lstStyle/>
          <a:p>
            <a:endParaRPr/>
          </a:p>
        </p:txBody>
      </p:sp>
      <p:sp>
        <p:nvSpPr>
          <p:cNvPr id="18" name="object 18"/>
          <p:cNvSpPr/>
          <p:nvPr/>
        </p:nvSpPr>
        <p:spPr>
          <a:xfrm>
            <a:off x="1583480" y="590041"/>
            <a:ext cx="341630" cy="386080"/>
          </a:xfrm>
          <a:custGeom>
            <a:avLst/>
            <a:gdLst/>
            <a:ahLst/>
            <a:cxnLst/>
            <a:rect l="l" t="t" r="r" b="b"/>
            <a:pathLst>
              <a:path w="341630" h="386080">
                <a:moveTo>
                  <a:pt x="152451" y="150782"/>
                </a:moveTo>
                <a:lnTo>
                  <a:pt x="104508" y="150782"/>
                </a:lnTo>
                <a:lnTo>
                  <a:pt x="111366" y="154414"/>
                </a:lnTo>
                <a:lnTo>
                  <a:pt x="115823" y="157119"/>
                </a:lnTo>
                <a:lnTo>
                  <a:pt x="119811" y="161450"/>
                </a:lnTo>
                <a:lnTo>
                  <a:pt x="125419" y="173365"/>
                </a:lnTo>
                <a:lnTo>
                  <a:pt x="130686" y="184204"/>
                </a:lnTo>
                <a:lnTo>
                  <a:pt x="153738" y="229514"/>
                </a:lnTo>
                <a:lnTo>
                  <a:pt x="173324" y="263585"/>
                </a:lnTo>
                <a:lnTo>
                  <a:pt x="196221" y="297008"/>
                </a:lnTo>
                <a:lnTo>
                  <a:pt x="222961" y="328905"/>
                </a:lnTo>
                <a:lnTo>
                  <a:pt x="252963" y="356297"/>
                </a:lnTo>
                <a:lnTo>
                  <a:pt x="285647" y="376207"/>
                </a:lnTo>
                <a:lnTo>
                  <a:pt x="332397" y="385973"/>
                </a:lnTo>
                <a:lnTo>
                  <a:pt x="341020" y="385681"/>
                </a:lnTo>
                <a:lnTo>
                  <a:pt x="341083" y="377952"/>
                </a:lnTo>
                <a:lnTo>
                  <a:pt x="333589" y="377952"/>
                </a:lnTo>
                <a:lnTo>
                  <a:pt x="324235" y="377004"/>
                </a:lnTo>
                <a:lnTo>
                  <a:pt x="284750" y="355105"/>
                </a:lnTo>
                <a:lnTo>
                  <a:pt x="255142" y="325382"/>
                </a:lnTo>
                <a:lnTo>
                  <a:pt x="227874" y="290379"/>
                </a:lnTo>
                <a:lnTo>
                  <a:pt x="205046" y="255606"/>
                </a:lnTo>
                <a:lnTo>
                  <a:pt x="181919" y="214259"/>
                </a:lnTo>
                <a:lnTo>
                  <a:pt x="162135" y="174591"/>
                </a:lnTo>
                <a:lnTo>
                  <a:pt x="156648" y="161988"/>
                </a:lnTo>
                <a:lnTo>
                  <a:pt x="152451" y="150782"/>
                </a:lnTo>
                <a:close/>
              </a:path>
              <a:path w="341630" h="386080">
                <a:moveTo>
                  <a:pt x="341083" y="377908"/>
                </a:moveTo>
                <a:lnTo>
                  <a:pt x="333589" y="377952"/>
                </a:lnTo>
                <a:lnTo>
                  <a:pt x="341083" y="377952"/>
                </a:lnTo>
                <a:close/>
              </a:path>
              <a:path w="341630" h="386080">
                <a:moveTo>
                  <a:pt x="92944" y="0"/>
                </a:moveTo>
                <a:lnTo>
                  <a:pt x="0" y="210"/>
                </a:lnTo>
                <a:lnTo>
                  <a:pt x="0" y="6548"/>
                </a:lnTo>
                <a:lnTo>
                  <a:pt x="13639" y="7665"/>
                </a:lnTo>
                <a:lnTo>
                  <a:pt x="21716" y="8503"/>
                </a:lnTo>
                <a:lnTo>
                  <a:pt x="26593" y="9494"/>
                </a:lnTo>
                <a:lnTo>
                  <a:pt x="29997" y="23565"/>
                </a:lnTo>
                <a:lnTo>
                  <a:pt x="30879" y="37206"/>
                </a:lnTo>
                <a:lnTo>
                  <a:pt x="30885" y="229514"/>
                </a:lnTo>
                <a:lnTo>
                  <a:pt x="30471" y="241150"/>
                </a:lnTo>
                <a:lnTo>
                  <a:pt x="0" y="263189"/>
                </a:lnTo>
                <a:lnTo>
                  <a:pt x="0" y="269501"/>
                </a:lnTo>
                <a:lnTo>
                  <a:pt x="94970" y="269501"/>
                </a:lnTo>
                <a:lnTo>
                  <a:pt x="94970" y="263189"/>
                </a:lnTo>
                <a:lnTo>
                  <a:pt x="81356" y="262059"/>
                </a:lnTo>
                <a:lnTo>
                  <a:pt x="73456" y="261233"/>
                </a:lnTo>
                <a:lnTo>
                  <a:pt x="68694" y="260205"/>
                </a:lnTo>
                <a:lnTo>
                  <a:pt x="65373" y="246111"/>
                </a:lnTo>
                <a:lnTo>
                  <a:pt x="64514" y="232482"/>
                </a:lnTo>
                <a:lnTo>
                  <a:pt x="64515" y="150832"/>
                </a:lnTo>
                <a:lnTo>
                  <a:pt x="152451" y="150782"/>
                </a:lnTo>
                <a:lnTo>
                  <a:pt x="150114" y="142094"/>
                </a:lnTo>
                <a:lnTo>
                  <a:pt x="77169" y="142094"/>
                </a:lnTo>
                <a:lnTo>
                  <a:pt x="64515" y="141968"/>
                </a:lnTo>
                <a:lnTo>
                  <a:pt x="67283" y="14166"/>
                </a:lnTo>
                <a:lnTo>
                  <a:pt x="76245" y="12772"/>
                </a:lnTo>
                <a:lnTo>
                  <a:pt x="88564" y="12016"/>
                </a:lnTo>
                <a:lnTo>
                  <a:pt x="166835" y="12016"/>
                </a:lnTo>
                <a:lnTo>
                  <a:pt x="161392" y="9158"/>
                </a:lnTo>
                <a:lnTo>
                  <a:pt x="149088" y="5067"/>
                </a:lnTo>
                <a:lnTo>
                  <a:pt x="135802" y="2393"/>
                </a:lnTo>
                <a:lnTo>
                  <a:pt x="121824" y="848"/>
                </a:lnTo>
                <a:lnTo>
                  <a:pt x="107442" y="146"/>
                </a:lnTo>
                <a:lnTo>
                  <a:pt x="92944" y="0"/>
                </a:lnTo>
                <a:close/>
              </a:path>
              <a:path w="341630" h="386080">
                <a:moveTo>
                  <a:pt x="166835" y="12016"/>
                </a:moveTo>
                <a:lnTo>
                  <a:pt x="88564" y="12016"/>
                </a:lnTo>
                <a:lnTo>
                  <a:pt x="106714" y="12371"/>
                </a:lnTo>
                <a:lnTo>
                  <a:pt x="120469" y="15995"/>
                </a:lnTo>
                <a:lnTo>
                  <a:pt x="149776" y="40915"/>
                </a:lnTo>
                <a:lnTo>
                  <a:pt x="159825" y="85705"/>
                </a:lnTo>
                <a:lnTo>
                  <a:pt x="157634" y="100284"/>
                </a:lnTo>
                <a:lnTo>
                  <a:pt x="135231" y="131141"/>
                </a:lnTo>
                <a:lnTo>
                  <a:pt x="89964" y="141754"/>
                </a:lnTo>
                <a:lnTo>
                  <a:pt x="77169" y="142094"/>
                </a:lnTo>
                <a:lnTo>
                  <a:pt x="150114" y="142094"/>
                </a:lnTo>
                <a:lnTo>
                  <a:pt x="149771" y="140368"/>
                </a:lnTo>
                <a:lnTo>
                  <a:pt x="152819" y="137462"/>
                </a:lnTo>
                <a:lnTo>
                  <a:pt x="163383" y="131228"/>
                </a:lnTo>
                <a:lnTo>
                  <a:pt x="173041" y="123810"/>
                </a:lnTo>
                <a:lnTo>
                  <a:pt x="197103" y="77700"/>
                </a:lnTo>
                <a:lnTo>
                  <a:pt x="198104" y="60917"/>
                </a:lnTo>
                <a:lnTo>
                  <a:pt x="195032" y="45435"/>
                </a:lnTo>
                <a:lnTo>
                  <a:pt x="189536" y="32804"/>
                </a:lnTo>
                <a:lnTo>
                  <a:pt x="181905" y="22740"/>
                </a:lnTo>
                <a:lnTo>
                  <a:pt x="172428" y="14954"/>
                </a:lnTo>
                <a:lnTo>
                  <a:pt x="166835" y="12016"/>
                </a:lnTo>
                <a:close/>
              </a:path>
            </a:pathLst>
          </a:custGeom>
          <a:solidFill>
            <a:srgbClr val="E31836"/>
          </a:solidFill>
        </p:spPr>
        <p:txBody>
          <a:bodyPr wrap="square" lIns="0" tIns="0" rIns="0" bIns="0" rtlCol="0"/>
          <a:lstStyle/>
          <a:p>
            <a:endParaRPr/>
          </a:p>
        </p:txBody>
      </p:sp>
      <p:sp>
        <p:nvSpPr>
          <p:cNvPr id="19" name="object 19"/>
          <p:cNvSpPr txBox="1"/>
          <p:nvPr/>
        </p:nvSpPr>
        <p:spPr>
          <a:xfrm>
            <a:off x="10191115" y="6705600"/>
            <a:ext cx="4896485" cy="1536831"/>
          </a:xfrm>
          <a:prstGeom prst="rect">
            <a:avLst/>
          </a:prstGeom>
        </p:spPr>
        <p:txBody>
          <a:bodyPr vert="horz" wrap="square" lIns="0" tIns="0" rIns="0" bIns="0" rtlCol="0">
            <a:spAutoFit/>
          </a:bodyPr>
          <a:lstStyle/>
          <a:p>
            <a:pPr marL="12700">
              <a:lnSpc>
                <a:spcPct val="100000"/>
              </a:lnSpc>
              <a:spcBef>
                <a:spcPts val="495"/>
              </a:spcBef>
            </a:pPr>
            <a:r>
              <a:rPr sz="1200" b="1" spc="-5" dirty="0">
                <a:solidFill>
                  <a:srgbClr val="F63D41"/>
                </a:solidFill>
                <a:latin typeface="Arial Rounded MT Bold"/>
                <a:cs typeface="Arial Rounded MT Bold"/>
              </a:rPr>
              <a:t>IMPO</a:t>
            </a:r>
            <a:r>
              <a:rPr sz="1200" b="1" spc="-65" dirty="0">
                <a:solidFill>
                  <a:srgbClr val="F63D41"/>
                </a:solidFill>
                <a:latin typeface="Arial Rounded MT Bold"/>
                <a:cs typeface="Arial Rounded MT Bold"/>
              </a:rPr>
              <a:t>R</a:t>
            </a:r>
            <a:r>
              <a:rPr sz="1200" b="1" spc="-80" dirty="0">
                <a:solidFill>
                  <a:srgbClr val="F63D41"/>
                </a:solidFill>
                <a:latin typeface="Arial Rounded MT Bold"/>
                <a:cs typeface="Arial Rounded MT Bold"/>
              </a:rPr>
              <a:t>T</a:t>
            </a:r>
            <a:r>
              <a:rPr sz="1200" b="1" spc="-10" dirty="0">
                <a:solidFill>
                  <a:srgbClr val="F63D41"/>
                </a:solidFill>
                <a:latin typeface="Arial Rounded MT Bold"/>
                <a:cs typeface="Arial Rounded MT Bold"/>
              </a:rPr>
              <a:t>AN</a:t>
            </a:r>
            <a:r>
              <a:rPr sz="1200" b="1" spc="-5" dirty="0">
                <a:solidFill>
                  <a:srgbClr val="F63D41"/>
                </a:solidFill>
                <a:latin typeface="Arial Rounded MT Bold"/>
                <a:cs typeface="Arial Rounded MT Bold"/>
              </a:rPr>
              <a:t>T</a:t>
            </a:r>
            <a:r>
              <a:rPr sz="1200" b="1" dirty="0">
                <a:solidFill>
                  <a:srgbClr val="F63D41"/>
                </a:solidFill>
                <a:latin typeface="Arial Rounded MT Bold"/>
                <a:cs typeface="Arial Rounded MT Bold"/>
              </a:rPr>
              <a:t> </a:t>
            </a:r>
            <a:r>
              <a:rPr sz="1200" b="1" spc="-5" dirty="0">
                <a:solidFill>
                  <a:srgbClr val="F63D41"/>
                </a:solidFill>
                <a:latin typeface="Arial Rounded MT Bold"/>
                <a:cs typeface="Arial Rounded MT Bold"/>
              </a:rPr>
              <a:t>INFORM</a:t>
            </a:r>
            <a:r>
              <a:rPr sz="1200" b="1" spc="-114" dirty="0">
                <a:solidFill>
                  <a:srgbClr val="F63D41"/>
                </a:solidFill>
                <a:latin typeface="Arial Rounded MT Bold"/>
                <a:cs typeface="Arial Rounded MT Bold"/>
              </a:rPr>
              <a:t>A</a:t>
            </a:r>
            <a:r>
              <a:rPr sz="1200" b="1" dirty="0">
                <a:solidFill>
                  <a:srgbClr val="F63D41"/>
                </a:solidFill>
                <a:latin typeface="Arial Rounded MT Bold"/>
                <a:cs typeface="Arial Rounded MT Bold"/>
              </a:rPr>
              <a:t>TION:</a:t>
            </a:r>
            <a:endParaRPr sz="1200" dirty="0">
              <a:latin typeface="Arial Rounded MT Bold"/>
              <a:cs typeface="Arial Rounded MT Bold"/>
            </a:endParaRPr>
          </a:p>
          <a:p>
            <a:pPr marL="12700">
              <a:lnSpc>
                <a:spcPct val="100000"/>
              </a:lnSpc>
              <a:spcBef>
                <a:spcPts val="60"/>
              </a:spcBef>
            </a:pPr>
            <a:r>
              <a:rPr sz="900" spc="-5" dirty="0">
                <a:latin typeface="Arial"/>
                <a:cs typeface="Arial"/>
              </a:rPr>
              <a:t>Regardin</a:t>
            </a:r>
            <a:r>
              <a:rPr sz="900" dirty="0">
                <a:latin typeface="Arial"/>
                <a:cs typeface="Arial"/>
              </a:rPr>
              <a:t>g </a:t>
            </a:r>
            <a:r>
              <a:rPr sz="900" spc="-5" dirty="0">
                <a:latin typeface="Arial"/>
                <a:cs typeface="Arial"/>
              </a:rPr>
              <a:t>C</a:t>
            </a:r>
            <a:r>
              <a:rPr sz="900" dirty="0">
                <a:latin typeface="Arial"/>
                <a:cs typeface="Arial"/>
              </a:rPr>
              <a:t>E credit/Professional</a:t>
            </a:r>
            <a:r>
              <a:rPr sz="900" spc="-5" dirty="0">
                <a:latin typeface="Arial"/>
                <a:cs typeface="Arial"/>
              </a:rPr>
              <a:t> </a:t>
            </a:r>
            <a:r>
              <a:rPr sz="900" dirty="0">
                <a:latin typeface="Arial"/>
                <a:cs typeface="Arial"/>
              </a:rPr>
              <a:t>contact </a:t>
            </a:r>
            <a:r>
              <a:rPr sz="900" spc="-5" dirty="0">
                <a:latin typeface="Arial"/>
                <a:cs typeface="Arial"/>
              </a:rPr>
              <a:t>hours:</a:t>
            </a:r>
            <a:endParaRPr sz="900" dirty="0">
              <a:latin typeface="Arial"/>
              <a:cs typeface="Arial"/>
            </a:endParaRPr>
          </a:p>
          <a:p>
            <a:pPr marL="210185" marR="625475" indent="-146685">
              <a:lnSpc>
                <a:spcPct val="114599"/>
              </a:lnSpc>
              <a:buAutoNum type="arabicPeriod"/>
              <a:tabLst>
                <a:tab pos="191770" algn="l"/>
              </a:tabLst>
            </a:pPr>
            <a:r>
              <a:rPr sz="900" spc="40" dirty="0">
                <a:latin typeface="Arial"/>
                <a:cs typeface="Arial"/>
              </a:rPr>
              <a:t>P</a:t>
            </a:r>
            <a:r>
              <a:rPr sz="900" spc="-5" dirty="0">
                <a:latin typeface="Arial"/>
                <a:cs typeface="Arial"/>
              </a:rPr>
              <a:t>leas</a:t>
            </a:r>
            <a:r>
              <a:rPr sz="900" dirty="0">
                <a:latin typeface="Arial"/>
                <a:cs typeface="Arial"/>
              </a:rPr>
              <a:t>e </a:t>
            </a:r>
            <a:r>
              <a:rPr sz="900" spc="-5" dirty="0">
                <a:latin typeface="Arial"/>
                <a:cs typeface="Arial"/>
              </a:rPr>
              <a:t>not</a:t>
            </a:r>
            <a:r>
              <a:rPr sz="900" dirty="0">
                <a:latin typeface="Arial"/>
                <a:cs typeface="Arial"/>
              </a:rPr>
              <a:t>e that</a:t>
            </a:r>
            <a:r>
              <a:rPr sz="900" spc="-5" dirty="0">
                <a:latin typeface="Arial"/>
                <a:cs typeface="Arial"/>
              </a:rPr>
              <a:t> participant</a:t>
            </a:r>
            <a:r>
              <a:rPr sz="900" dirty="0">
                <a:latin typeface="Arial"/>
                <a:cs typeface="Arial"/>
              </a:rPr>
              <a:t>s may </a:t>
            </a:r>
            <a:r>
              <a:rPr sz="900" spc="-5" dirty="0">
                <a:latin typeface="Arial"/>
                <a:cs typeface="Arial"/>
              </a:rPr>
              <a:t>no</a:t>
            </a:r>
            <a:r>
              <a:rPr sz="900" dirty="0">
                <a:latin typeface="Arial"/>
                <a:cs typeface="Arial"/>
              </a:rPr>
              <a:t>t </a:t>
            </a:r>
            <a:r>
              <a:rPr sz="900" spc="-5" dirty="0">
                <a:latin typeface="Arial"/>
                <a:cs typeface="Arial"/>
              </a:rPr>
              <a:t>b</a:t>
            </a:r>
            <a:r>
              <a:rPr sz="900" dirty="0">
                <a:latin typeface="Arial"/>
                <a:cs typeface="Arial"/>
              </a:rPr>
              <a:t>e </a:t>
            </a:r>
            <a:r>
              <a:rPr sz="900" spc="-5" dirty="0">
                <a:latin typeface="Arial"/>
                <a:cs typeface="Arial"/>
              </a:rPr>
              <a:t>eligibl</a:t>
            </a:r>
            <a:r>
              <a:rPr sz="900" dirty="0">
                <a:latin typeface="Arial"/>
                <a:cs typeface="Arial"/>
              </a:rPr>
              <a:t>e for</a:t>
            </a:r>
            <a:r>
              <a:rPr sz="900" spc="-5" dirty="0">
                <a:latin typeface="Arial"/>
                <a:cs typeface="Arial"/>
              </a:rPr>
              <a:t> </a:t>
            </a:r>
            <a:r>
              <a:rPr sz="900" dirty="0">
                <a:latin typeface="Arial"/>
                <a:cs typeface="Arial"/>
              </a:rPr>
              <a:t>continuing</a:t>
            </a:r>
            <a:r>
              <a:rPr sz="900" spc="-5" dirty="0">
                <a:latin typeface="Arial"/>
                <a:cs typeface="Arial"/>
              </a:rPr>
              <a:t> educatio</a:t>
            </a:r>
            <a:r>
              <a:rPr sz="900" dirty="0">
                <a:latin typeface="Arial"/>
                <a:cs typeface="Arial"/>
              </a:rPr>
              <a:t>n credits</a:t>
            </a:r>
            <a:r>
              <a:rPr sz="900" spc="-5" dirty="0">
                <a:latin typeface="Arial"/>
                <a:cs typeface="Arial"/>
              </a:rPr>
              <a:t> i</a:t>
            </a:r>
            <a:r>
              <a:rPr sz="900" dirty="0">
                <a:latin typeface="Arial"/>
                <a:cs typeface="Arial"/>
              </a:rPr>
              <a:t>f they</a:t>
            </a:r>
            <a:r>
              <a:rPr sz="900" spc="-5" dirty="0">
                <a:latin typeface="Arial"/>
                <a:cs typeface="Arial"/>
              </a:rPr>
              <a:t> are no</a:t>
            </a:r>
            <a:r>
              <a:rPr sz="900" dirty="0">
                <a:latin typeface="Arial"/>
                <a:cs typeface="Arial"/>
              </a:rPr>
              <a:t>t </a:t>
            </a:r>
            <a:r>
              <a:rPr sz="900" spc="-5" dirty="0">
                <a:latin typeface="Arial"/>
                <a:cs typeface="Arial"/>
              </a:rPr>
              <a:t>o</a:t>
            </a:r>
            <a:r>
              <a:rPr sz="900" dirty="0">
                <a:latin typeface="Arial"/>
                <a:cs typeface="Arial"/>
              </a:rPr>
              <a:t>n time</a:t>
            </a:r>
            <a:r>
              <a:rPr sz="900" spc="-5" dirty="0">
                <a:latin typeface="Arial"/>
                <a:cs typeface="Arial"/>
              </a:rPr>
              <a:t> an</a:t>
            </a:r>
            <a:r>
              <a:rPr sz="900" dirty="0">
                <a:latin typeface="Arial"/>
                <a:cs typeface="Arial"/>
              </a:rPr>
              <a:t>d </a:t>
            </a:r>
            <a:r>
              <a:rPr sz="900" spc="-5" dirty="0">
                <a:latin typeface="Arial"/>
                <a:cs typeface="Arial"/>
              </a:rPr>
              <a:t>presen</a:t>
            </a:r>
            <a:r>
              <a:rPr sz="900" dirty="0">
                <a:latin typeface="Arial"/>
                <a:cs typeface="Arial"/>
              </a:rPr>
              <a:t>t for</a:t>
            </a:r>
            <a:r>
              <a:rPr sz="900" spc="-5" dirty="0">
                <a:latin typeface="Arial"/>
                <a:cs typeface="Arial"/>
              </a:rPr>
              <a:t> </a:t>
            </a:r>
            <a:r>
              <a:rPr sz="900" dirty="0">
                <a:latin typeface="Arial"/>
                <a:cs typeface="Arial"/>
              </a:rPr>
              <a:t>the</a:t>
            </a:r>
            <a:r>
              <a:rPr sz="900" spc="-5" dirty="0">
                <a:latin typeface="Arial"/>
                <a:cs typeface="Arial"/>
              </a:rPr>
              <a:t> entir</a:t>
            </a:r>
            <a:r>
              <a:rPr sz="900" dirty="0">
                <a:latin typeface="Arial"/>
                <a:cs typeface="Arial"/>
              </a:rPr>
              <a:t>e session.</a:t>
            </a:r>
          </a:p>
          <a:p>
            <a:pPr marL="181610" indent="-113030">
              <a:lnSpc>
                <a:spcPct val="100000"/>
              </a:lnSpc>
              <a:spcBef>
                <a:spcPts val="140"/>
              </a:spcBef>
              <a:buAutoNum type="arabicPeriod"/>
              <a:tabLst>
                <a:tab pos="182245" algn="l"/>
              </a:tabLst>
            </a:pPr>
            <a:r>
              <a:rPr sz="900" dirty="0">
                <a:latin typeface="Arial"/>
                <a:cs typeface="Arial"/>
              </a:rPr>
              <a:t>Participants</a:t>
            </a:r>
            <a:r>
              <a:rPr sz="900" spc="-5" dirty="0">
                <a:latin typeface="Arial"/>
                <a:cs typeface="Arial"/>
              </a:rPr>
              <a:t> </a:t>
            </a:r>
            <a:r>
              <a:rPr sz="900" dirty="0">
                <a:latin typeface="Arial"/>
                <a:cs typeface="Arial"/>
              </a:rPr>
              <a:t>must sign</a:t>
            </a:r>
            <a:r>
              <a:rPr sz="900" spc="-5" dirty="0">
                <a:latin typeface="Arial"/>
                <a:cs typeface="Arial"/>
              </a:rPr>
              <a:t> i</a:t>
            </a:r>
            <a:r>
              <a:rPr sz="900" dirty="0">
                <a:latin typeface="Arial"/>
                <a:cs typeface="Arial"/>
              </a:rPr>
              <a:t>n </a:t>
            </a:r>
            <a:r>
              <a:rPr sz="900" spc="-5" dirty="0">
                <a:latin typeface="Arial"/>
                <a:cs typeface="Arial"/>
              </a:rPr>
              <a:t>a</a:t>
            </a:r>
            <a:r>
              <a:rPr sz="900" dirty="0">
                <a:latin typeface="Arial"/>
                <a:cs typeface="Arial"/>
              </a:rPr>
              <a:t>t the</a:t>
            </a:r>
            <a:r>
              <a:rPr sz="900" spc="-5" dirty="0">
                <a:latin typeface="Arial"/>
                <a:cs typeface="Arial"/>
              </a:rPr>
              <a:t> beginnin</a:t>
            </a:r>
            <a:r>
              <a:rPr sz="900" dirty="0">
                <a:latin typeface="Arial"/>
                <a:cs typeface="Arial"/>
              </a:rPr>
              <a:t>g </a:t>
            </a:r>
            <a:r>
              <a:rPr sz="900" spc="-5" dirty="0">
                <a:latin typeface="Arial"/>
                <a:cs typeface="Arial"/>
              </a:rPr>
              <a:t>o</a:t>
            </a:r>
            <a:r>
              <a:rPr sz="900" dirty="0">
                <a:latin typeface="Arial"/>
                <a:cs typeface="Arial"/>
              </a:rPr>
              <a:t>f the</a:t>
            </a:r>
            <a:r>
              <a:rPr sz="900" spc="-5" dirty="0">
                <a:latin typeface="Arial"/>
                <a:cs typeface="Arial"/>
              </a:rPr>
              <a:t> lecture.</a:t>
            </a:r>
            <a:endParaRPr sz="900" dirty="0">
              <a:latin typeface="Arial"/>
              <a:cs typeface="Arial"/>
            </a:endParaRPr>
          </a:p>
          <a:p>
            <a:pPr marL="181610" indent="-113030">
              <a:lnSpc>
                <a:spcPct val="100000"/>
              </a:lnSpc>
              <a:spcBef>
                <a:spcPts val="140"/>
              </a:spcBef>
              <a:buAutoNum type="arabicPeriod"/>
              <a:tabLst>
                <a:tab pos="182245" algn="l"/>
              </a:tabLst>
            </a:pPr>
            <a:r>
              <a:rPr lang="en-US" sz="900" dirty="0">
                <a:latin typeface="Arial"/>
                <a:cs typeface="Arial"/>
              </a:rPr>
              <a:t>Distinguish between normal use and addiction.</a:t>
            </a:r>
            <a:endParaRPr sz="900" dirty="0">
              <a:latin typeface="Arial"/>
              <a:cs typeface="Arial"/>
            </a:endParaRPr>
          </a:p>
          <a:p>
            <a:pPr marL="181610" indent="-113030">
              <a:lnSpc>
                <a:spcPct val="100000"/>
              </a:lnSpc>
              <a:spcBef>
                <a:spcPts val="140"/>
              </a:spcBef>
              <a:buAutoNum type="arabicPeriod"/>
              <a:tabLst>
                <a:tab pos="182245" algn="l"/>
              </a:tabLst>
            </a:pPr>
            <a:r>
              <a:rPr lang="en-US" sz="900" dirty="0">
                <a:latin typeface="Arial"/>
                <a:cs typeface="Arial"/>
              </a:rPr>
              <a:t>Discuss adverse consequences of the Technological Addictions on the mental health of vulnerable populations in urban communities.</a:t>
            </a:r>
            <a:endParaRPr sz="900" dirty="0">
              <a:latin typeface="Arial"/>
              <a:cs typeface="Arial"/>
            </a:endParaRPr>
          </a:p>
          <a:p>
            <a:pPr marL="181610" indent="-113030">
              <a:lnSpc>
                <a:spcPct val="100000"/>
              </a:lnSpc>
              <a:spcBef>
                <a:spcPts val="140"/>
              </a:spcBef>
              <a:buAutoNum type="arabicPeriod"/>
              <a:tabLst>
                <a:tab pos="182245" algn="l"/>
              </a:tabLst>
            </a:pPr>
            <a:r>
              <a:rPr lang="en-US" sz="900" dirty="0">
                <a:latin typeface="Arial"/>
                <a:cs typeface="Arial"/>
              </a:rPr>
              <a:t>Treat Technological Addictions with evidence-based pharmacological and psychosocial interventions</a:t>
            </a:r>
            <a:r>
              <a:rPr lang="en-US" sz="800" dirty="0">
                <a:latin typeface="Arial"/>
                <a:cs typeface="Arial"/>
              </a:rPr>
              <a:t>.</a:t>
            </a:r>
            <a:endParaRPr sz="800" dirty="0">
              <a:latin typeface="Arial"/>
              <a:cs typeface="Arial"/>
            </a:endParaRPr>
          </a:p>
        </p:txBody>
      </p:sp>
      <p:sp>
        <p:nvSpPr>
          <p:cNvPr id="20" name="object 20"/>
          <p:cNvSpPr txBox="1"/>
          <p:nvPr/>
        </p:nvSpPr>
        <p:spPr>
          <a:xfrm>
            <a:off x="6927595" y="115393"/>
            <a:ext cx="1126490" cy="279400"/>
          </a:xfrm>
          <a:prstGeom prst="rect">
            <a:avLst/>
          </a:prstGeom>
        </p:spPr>
        <p:txBody>
          <a:bodyPr vert="horz" wrap="square" lIns="0" tIns="0" rIns="0" bIns="0" rtlCol="0">
            <a:spAutoFit/>
          </a:bodyPr>
          <a:lstStyle/>
          <a:p>
            <a:pPr marL="12700">
              <a:lnSpc>
                <a:spcPct val="100000"/>
              </a:lnSpc>
            </a:pPr>
            <a:r>
              <a:rPr sz="2000" b="1" spc="-55" dirty="0">
                <a:solidFill>
                  <a:srgbClr val="FFFFFF"/>
                </a:solidFill>
                <a:latin typeface="Arial Rounded MT Bold"/>
                <a:cs typeface="Arial Rounded MT Bold"/>
              </a:rPr>
              <a:t>A</a:t>
            </a:r>
            <a:r>
              <a:rPr sz="2000" b="1" spc="-5" dirty="0">
                <a:solidFill>
                  <a:srgbClr val="FFFFFF"/>
                </a:solidFill>
                <a:latin typeface="Arial Rounded MT Bold"/>
                <a:cs typeface="Arial Rounded MT Bold"/>
              </a:rPr>
              <a:t>GEN</a:t>
            </a:r>
            <a:r>
              <a:rPr sz="2000" b="1" spc="-85" dirty="0">
                <a:solidFill>
                  <a:srgbClr val="FFFFFF"/>
                </a:solidFill>
                <a:latin typeface="Arial Rounded MT Bold"/>
                <a:cs typeface="Arial Rounded MT Bold"/>
              </a:rPr>
              <a:t>D</a:t>
            </a:r>
            <a:r>
              <a:rPr sz="2000" b="1" spc="-5" dirty="0">
                <a:solidFill>
                  <a:srgbClr val="FFFFFF"/>
                </a:solidFill>
                <a:latin typeface="Arial Rounded MT Bold"/>
                <a:cs typeface="Arial Rounded MT Bold"/>
              </a:rPr>
              <a:t>A</a:t>
            </a:r>
            <a:endParaRPr sz="2000" dirty="0">
              <a:latin typeface="Arial Rounded MT Bold"/>
              <a:cs typeface="Arial Rounded MT Bold"/>
            </a:endParaRPr>
          </a:p>
        </p:txBody>
      </p:sp>
      <p:sp>
        <p:nvSpPr>
          <p:cNvPr id="21" name="object 21"/>
          <p:cNvSpPr txBox="1"/>
          <p:nvPr/>
        </p:nvSpPr>
        <p:spPr>
          <a:xfrm>
            <a:off x="11036807" y="113361"/>
            <a:ext cx="3155315" cy="279400"/>
          </a:xfrm>
          <a:prstGeom prst="rect">
            <a:avLst/>
          </a:prstGeom>
        </p:spPr>
        <p:txBody>
          <a:bodyPr vert="horz" wrap="square" lIns="0" tIns="0" rIns="0" bIns="0" rtlCol="0">
            <a:spAutoFit/>
          </a:bodyPr>
          <a:lstStyle/>
          <a:p>
            <a:pPr marL="12700">
              <a:lnSpc>
                <a:spcPct val="100000"/>
              </a:lnSpc>
            </a:pPr>
            <a:r>
              <a:rPr sz="2000" b="1" spc="-5" dirty="0">
                <a:solidFill>
                  <a:srgbClr val="FFFFFF"/>
                </a:solidFill>
                <a:latin typeface="Arial Rounded MT Bold"/>
                <a:cs typeface="Arial Rounded MT Bold"/>
              </a:rPr>
              <a:t>GENERAL INFORM</a:t>
            </a:r>
            <a:r>
              <a:rPr sz="2000" b="1" spc="-185" dirty="0">
                <a:solidFill>
                  <a:srgbClr val="FFFFFF"/>
                </a:solidFill>
                <a:latin typeface="Arial Rounded MT Bold"/>
                <a:cs typeface="Arial Rounded MT Bold"/>
              </a:rPr>
              <a:t>A</a:t>
            </a:r>
            <a:r>
              <a:rPr sz="2000" b="1" spc="-5" dirty="0">
                <a:solidFill>
                  <a:srgbClr val="FFFFFF"/>
                </a:solidFill>
                <a:latin typeface="Arial Rounded MT Bold"/>
                <a:cs typeface="Arial Rounded MT Bold"/>
              </a:rPr>
              <a:t>TION</a:t>
            </a:r>
            <a:endParaRPr sz="2000">
              <a:latin typeface="Arial Rounded MT Bold"/>
              <a:cs typeface="Arial Rounded MT Bold"/>
            </a:endParaRPr>
          </a:p>
        </p:txBody>
      </p:sp>
      <p:sp>
        <p:nvSpPr>
          <p:cNvPr id="22" name="object 22"/>
          <p:cNvSpPr txBox="1"/>
          <p:nvPr/>
        </p:nvSpPr>
        <p:spPr>
          <a:xfrm>
            <a:off x="10210800" y="533400"/>
            <a:ext cx="4574540" cy="740203"/>
          </a:xfrm>
          <a:prstGeom prst="rect">
            <a:avLst/>
          </a:prstGeom>
        </p:spPr>
        <p:txBody>
          <a:bodyPr vert="horz" wrap="square" lIns="0" tIns="0" rIns="0" bIns="0" rtlCol="0">
            <a:spAutoFit/>
          </a:bodyPr>
          <a:lstStyle/>
          <a:p>
            <a:pPr marL="12700">
              <a:lnSpc>
                <a:spcPct val="100000"/>
              </a:lnSpc>
            </a:pPr>
            <a:r>
              <a:rPr sz="1000" b="1" spc="-10" dirty="0">
                <a:solidFill>
                  <a:srgbClr val="F63D41"/>
                </a:solidFill>
                <a:latin typeface="Arial Rounded MT Bold"/>
                <a:cs typeface="Arial Rounded MT Bold"/>
              </a:rPr>
              <a:t>REGISTR</a:t>
            </a:r>
            <a:r>
              <a:rPr sz="1000" b="1" spc="-110" dirty="0">
                <a:solidFill>
                  <a:srgbClr val="F63D41"/>
                </a:solidFill>
                <a:latin typeface="Arial Rounded MT Bold"/>
                <a:cs typeface="Arial Rounded MT Bold"/>
              </a:rPr>
              <a:t>A</a:t>
            </a:r>
            <a:r>
              <a:rPr sz="1000" b="1" dirty="0">
                <a:solidFill>
                  <a:srgbClr val="F63D41"/>
                </a:solidFill>
                <a:latin typeface="Arial Rounded MT Bold"/>
                <a:cs typeface="Arial Rounded MT Bold"/>
              </a:rPr>
              <a:t>TIO</a:t>
            </a:r>
            <a:r>
              <a:rPr sz="1000" b="1" spc="-5" dirty="0">
                <a:solidFill>
                  <a:srgbClr val="F63D41"/>
                </a:solidFill>
                <a:latin typeface="Arial Rounded MT Bold"/>
                <a:cs typeface="Arial Rounded MT Bold"/>
              </a:rPr>
              <a:t>N:</a:t>
            </a:r>
            <a:endParaRPr sz="1000" dirty="0">
              <a:latin typeface="Arial Rounded MT Bold"/>
              <a:cs typeface="Arial Rounded MT Bold"/>
            </a:endParaRPr>
          </a:p>
          <a:p>
            <a:pPr marL="12700" marR="5080">
              <a:lnSpc>
                <a:spcPts val="960"/>
              </a:lnSpc>
              <a:spcBef>
                <a:spcPts val="350"/>
              </a:spcBef>
            </a:pPr>
            <a:r>
              <a:rPr sz="1000" b="1" spc="5" dirty="0">
                <a:solidFill>
                  <a:srgbClr val="F63D41"/>
                </a:solidFill>
                <a:latin typeface="Arial Rounded MT Bold"/>
                <a:cs typeface="Arial Rounded MT Bold"/>
              </a:rPr>
              <a:t>Gene</a:t>
            </a:r>
            <a:r>
              <a:rPr sz="1000" b="1" spc="-25" dirty="0">
                <a:solidFill>
                  <a:srgbClr val="F63D41"/>
                </a:solidFill>
                <a:latin typeface="Arial Rounded MT Bold"/>
                <a:cs typeface="Arial Rounded MT Bold"/>
              </a:rPr>
              <a:t>r</a:t>
            </a:r>
            <a:r>
              <a:rPr sz="1000" b="1" dirty="0">
                <a:solidFill>
                  <a:srgbClr val="F63D41"/>
                </a:solidFill>
                <a:latin typeface="Arial Rounded MT Bold"/>
                <a:cs typeface="Arial Rounded MT Bold"/>
              </a:rPr>
              <a:t>al </a:t>
            </a:r>
            <a:r>
              <a:rPr sz="1000" b="1" spc="-20" dirty="0">
                <a:solidFill>
                  <a:srgbClr val="F63D41"/>
                </a:solidFill>
                <a:latin typeface="Arial Rounded MT Bold"/>
                <a:cs typeface="Arial Rounded MT Bold"/>
              </a:rPr>
              <a:t>R</a:t>
            </a:r>
            <a:r>
              <a:rPr sz="1000" b="1" spc="-10" dirty="0">
                <a:solidFill>
                  <a:srgbClr val="F63D41"/>
                </a:solidFill>
                <a:latin typeface="Arial Rounded MT Bold"/>
                <a:cs typeface="Arial Rounded MT Bold"/>
              </a:rPr>
              <a:t>e</a:t>
            </a:r>
            <a:r>
              <a:rPr sz="1000" b="1" dirty="0">
                <a:solidFill>
                  <a:srgbClr val="F63D41"/>
                </a:solidFill>
                <a:latin typeface="Arial Rounded MT Bold"/>
                <a:cs typeface="Arial Rounded MT Bold"/>
              </a:rPr>
              <a:t>gist</a:t>
            </a:r>
            <a:r>
              <a:rPr sz="1000" b="1" spc="-25" dirty="0">
                <a:solidFill>
                  <a:srgbClr val="F63D41"/>
                </a:solidFill>
                <a:latin typeface="Arial Rounded MT Bold"/>
                <a:cs typeface="Arial Rounded MT Bold"/>
              </a:rPr>
              <a:t>r</a:t>
            </a:r>
            <a:r>
              <a:rPr sz="1000" b="1" spc="-20" dirty="0">
                <a:solidFill>
                  <a:srgbClr val="F63D41"/>
                </a:solidFill>
                <a:latin typeface="Arial Rounded MT Bold"/>
                <a:cs typeface="Arial Rounded MT Bold"/>
              </a:rPr>
              <a:t>a</a:t>
            </a:r>
            <a:r>
              <a:rPr sz="1000" b="1" dirty="0">
                <a:solidFill>
                  <a:srgbClr val="F63D41"/>
                </a:solidFill>
                <a:latin typeface="Arial Rounded MT Bold"/>
                <a:cs typeface="Arial Rounded MT Bold"/>
              </a:rPr>
              <a:t>tion </a:t>
            </a:r>
            <a:r>
              <a:rPr sz="1000" b="1" spc="-35" dirty="0">
                <a:solidFill>
                  <a:srgbClr val="F63D41"/>
                </a:solidFill>
                <a:latin typeface="Arial Rounded MT Bold"/>
                <a:cs typeface="Arial Rounded MT Bold"/>
              </a:rPr>
              <a:t>F</a:t>
            </a:r>
            <a:r>
              <a:rPr sz="1000" b="1" dirty="0">
                <a:solidFill>
                  <a:srgbClr val="F63D41"/>
                </a:solidFill>
                <a:latin typeface="Arial Rounded MT Bold"/>
                <a:cs typeface="Arial Rounded MT Bold"/>
              </a:rPr>
              <a:t>ee:</a:t>
            </a:r>
            <a:r>
              <a:rPr sz="1000" b="1" spc="-30" dirty="0">
                <a:solidFill>
                  <a:srgbClr val="F63D41"/>
                </a:solidFill>
                <a:latin typeface="Arial Rounded MT Bold"/>
                <a:cs typeface="Arial Rounded MT Bold"/>
              </a:rPr>
              <a:t> </a:t>
            </a:r>
            <a:r>
              <a:rPr sz="900" spc="-5" dirty="0">
                <a:latin typeface="Arial"/>
                <a:cs typeface="Arial"/>
              </a:rPr>
              <a:t>$9</a:t>
            </a:r>
            <a:r>
              <a:rPr sz="900" dirty="0">
                <a:latin typeface="Arial"/>
                <a:cs typeface="Arial"/>
              </a:rPr>
              <a:t>5. Full-time Students, Interns, Residents and Fellows registration fee: $50. Registration must be accompanied by program directo</a:t>
            </a:r>
            <a:r>
              <a:rPr sz="900" spc="30" dirty="0">
                <a:latin typeface="Arial"/>
                <a:cs typeface="Arial"/>
              </a:rPr>
              <a:t>r</a:t>
            </a:r>
            <a:r>
              <a:rPr sz="900" spc="-15" dirty="0">
                <a:latin typeface="Arial"/>
                <a:cs typeface="Arial"/>
              </a:rPr>
              <a:t>’</a:t>
            </a:r>
            <a:r>
              <a:rPr sz="900" dirty="0">
                <a:latin typeface="Arial"/>
                <a:cs typeface="Arial"/>
              </a:rPr>
              <a:t>s letter confirming your full-time trainee</a:t>
            </a:r>
            <a:r>
              <a:rPr sz="900" spc="-5" dirty="0">
                <a:latin typeface="Arial"/>
                <a:cs typeface="Arial"/>
              </a:rPr>
              <a:t> </a:t>
            </a:r>
            <a:r>
              <a:rPr sz="900" dirty="0">
                <a:latin typeface="Arial"/>
                <a:cs typeface="Arial"/>
              </a:rPr>
              <a:t>status. Please</a:t>
            </a:r>
            <a:r>
              <a:rPr sz="900" spc="-5" dirty="0">
                <a:latin typeface="Arial"/>
                <a:cs typeface="Arial"/>
              </a:rPr>
              <a:t> </a:t>
            </a:r>
            <a:r>
              <a:rPr sz="900" dirty="0">
                <a:latin typeface="Arial"/>
                <a:cs typeface="Arial"/>
              </a:rPr>
              <a:t>fax</a:t>
            </a:r>
            <a:r>
              <a:rPr sz="900" spc="-5" dirty="0">
                <a:latin typeface="Arial"/>
                <a:cs typeface="Arial"/>
              </a:rPr>
              <a:t> </a:t>
            </a:r>
            <a:r>
              <a:rPr sz="900" dirty="0">
                <a:latin typeface="Arial"/>
                <a:cs typeface="Arial"/>
              </a:rPr>
              <a:t>the</a:t>
            </a:r>
            <a:r>
              <a:rPr sz="900" spc="-5" dirty="0">
                <a:latin typeface="Arial"/>
                <a:cs typeface="Arial"/>
              </a:rPr>
              <a:t> lette</a:t>
            </a:r>
            <a:r>
              <a:rPr sz="900" dirty="0">
                <a:latin typeface="Arial"/>
                <a:cs typeface="Arial"/>
              </a:rPr>
              <a:t>r to</a:t>
            </a:r>
            <a:r>
              <a:rPr sz="900" spc="-5" dirty="0">
                <a:latin typeface="Arial"/>
                <a:cs typeface="Arial"/>
              </a:rPr>
              <a:t> 973-972-2850</a:t>
            </a:r>
            <a:r>
              <a:rPr sz="900" dirty="0">
                <a:latin typeface="Arial"/>
                <a:cs typeface="Arial"/>
              </a:rPr>
              <a:t>. Purchase</a:t>
            </a:r>
            <a:r>
              <a:rPr sz="900" spc="-5" dirty="0">
                <a:latin typeface="Arial"/>
                <a:cs typeface="Arial"/>
              </a:rPr>
              <a:t> order</a:t>
            </a:r>
            <a:r>
              <a:rPr sz="900" dirty="0">
                <a:latin typeface="Arial"/>
                <a:cs typeface="Arial"/>
              </a:rPr>
              <a:t>s </a:t>
            </a:r>
            <a:r>
              <a:rPr sz="900" spc="-5" dirty="0">
                <a:latin typeface="Arial"/>
                <a:cs typeface="Arial"/>
              </a:rPr>
              <a:t>wil</a:t>
            </a:r>
            <a:r>
              <a:rPr sz="900" dirty="0">
                <a:latin typeface="Arial"/>
                <a:cs typeface="Arial"/>
              </a:rPr>
              <a:t>l </a:t>
            </a:r>
            <a:r>
              <a:rPr sz="900" spc="-5" dirty="0">
                <a:latin typeface="Arial"/>
                <a:cs typeface="Arial"/>
              </a:rPr>
              <a:t>no</a:t>
            </a:r>
            <a:r>
              <a:rPr sz="900" dirty="0">
                <a:latin typeface="Arial"/>
                <a:cs typeface="Arial"/>
              </a:rPr>
              <a:t>t </a:t>
            </a:r>
            <a:r>
              <a:rPr sz="900" spc="-5" dirty="0">
                <a:latin typeface="Arial"/>
                <a:cs typeface="Arial"/>
              </a:rPr>
              <a:t>b</a:t>
            </a:r>
            <a:r>
              <a:rPr sz="900" dirty="0">
                <a:latin typeface="Arial"/>
                <a:cs typeface="Arial"/>
              </a:rPr>
              <a:t>e </a:t>
            </a:r>
            <a:r>
              <a:rPr sz="900" spc="-5" dirty="0">
                <a:latin typeface="Arial"/>
                <a:cs typeface="Arial"/>
              </a:rPr>
              <a:t>accepte</a:t>
            </a:r>
            <a:r>
              <a:rPr sz="900" dirty="0">
                <a:latin typeface="Arial"/>
                <a:cs typeface="Arial"/>
              </a:rPr>
              <a:t>d for</a:t>
            </a:r>
            <a:r>
              <a:rPr lang="en-US" sz="900" dirty="0">
                <a:latin typeface="Arial"/>
                <a:cs typeface="Arial"/>
              </a:rPr>
              <a:t> </a:t>
            </a:r>
            <a:r>
              <a:rPr sz="900" dirty="0">
                <a:latin typeface="Arial"/>
                <a:cs typeface="Arial"/>
              </a:rPr>
              <a:t>this</a:t>
            </a:r>
            <a:r>
              <a:rPr sz="900" spc="-5" dirty="0">
                <a:latin typeface="Arial"/>
                <a:cs typeface="Arial"/>
              </a:rPr>
              <a:t> program.</a:t>
            </a:r>
            <a:endParaRPr sz="1000" dirty="0">
              <a:latin typeface="Arial"/>
              <a:cs typeface="Arial"/>
            </a:endParaRPr>
          </a:p>
        </p:txBody>
      </p:sp>
      <p:sp>
        <p:nvSpPr>
          <p:cNvPr id="23" name="object 23"/>
          <p:cNvSpPr txBox="1"/>
          <p:nvPr/>
        </p:nvSpPr>
        <p:spPr>
          <a:xfrm>
            <a:off x="10210800" y="1600200"/>
            <a:ext cx="4443730" cy="1025922"/>
          </a:xfrm>
          <a:prstGeom prst="rect">
            <a:avLst/>
          </a:prstGeom>
        </p:spPr>
        <p:txBody>
          <a:bodyPr vert="horz" wrap="square" lIns="0" tIns="0" rIns="0" bIns="0" rtlCol="0">
            <a:spAutoFit/>
          </a:bodyPr>
          <a:lstStyle/>
          <a:p>
            <a:pPr marL="12700" marR="69215">
              <a:lnSpc>
                <a:spcPct val="100000"/>
              </a:lnSpc>
            </a:pPr>
            <a:r>
              <a:rPr sz="900" dirty="0">
                <a:latin typeface="Arial"/>
                <a:cs typeface="Arial"/>
              </a:rPr>
              <a:t>Once</a:t>
            </a:r>
            <a:r>
              <a:rPr sz="900" spc="-5" dirty="0">
                <a:latin typeface="Arial"/>
                <a:cs typeface="Arial"/>
              </a:rPr>
              <a:t> </a:t>
            </a:r>
            <a:r>
              <a:rPr sz="900" dirty="0">
                <a:latin typeface="Arial"/>
                <a:cs typeface="Arial"/>
              </a:rPr>
              <a:t>registered, you will receive a confirmation and additional information to assist you with your </a:t>
            </a:r>
            <a:r>
              <a:rPr sz="900" spc="-5" dirty="0">
                <a:latin typeface="Arial"/>
                <a:cs typeface="Arial"/>
              </a:rPr>
              <a:t>plan</a:t>
            </a:r>
            <a:r>
              <a:rPr sz="900" dirty="0">
                <a:latin typeface="Arial"/>
                <a:cs typeface="Arial"/>
              </a:rPr>
              <a:t>s to</a:t>
            </a:r>
            <a:r>
              <a:rPr sz="900" spc="-5" dirty="0">
                <a:latin typeface="Arial"/>
                <a:cs typeface="Arial"/>
              </a:rPr>
              <a:t> participat</a:t>
            </a:r>
            <a:r>
              <a:rPr sz="900" dirty="0">
                <a:latin typeface="Arial"/>
                <a:cs typeface="Arial"/>
              </a:rPr>
              <a:t>e </a:t>
            </a:r>
            <a:r>
              <a:rPr sz="900" spc="-5" dirty="0">
                <a:latin typeface="Arial"/>
                <a:cs typeface="Arial"/>
              </a:rPr>
              <a:t>i</a:t>
            </a:r>
            <a:r>
              <a:rPr sz="900" dirty="0">
                <a:latin typeface="Arial"/>
                <a:cs typeface="Arial"/>
              </a:rPr>
              <a:t>n the</a:t>
            </a:r>
            <a:r>
              <a:rPr sz="900" spc="-5" dirty="0">
                <a:latin typeface="Arial"/>
                <a:cs typeface="Arial"/>
              </a:rPr>
              <a:t> </a:t>
            </a:r>
            <a:r>
              <a:rPr sz="900" dirty="0">
                <a:latin typeface="Arial"/>
                <a:cs typeface="Arial"/>
              </a:rPr>
              <a:t>conference.</a:t>
            </a:r>
          </a:p>
          <a:p>
            <a:pPr marL="12700" marR="5080">
              <a:lnSpc>
                <a:spcPts val="960"/>
              </a:lnSpc>
              <a:spcBef>
                <a:spcPts val="630"/>
              </a:spcBef>
            </a:pPr>
            <a:r>
              <a:rPr sz="1000" b="1" spc="-35" dirty="0">
                <a:solidFill>
                  <a:srgbClr val="EF4044"/>
                </a:solidFill>
                <a:latin typeface="Arial Rounded MT Bold"/>
                <a:cs typeface="Arial Rounded MT Bold"/>
              </a:rPr>
              <a:t>F</a:t>
            </a:r>
            <a:r>
              <a:rPr sz="1000" b="1" dirty="0">
                <a:solidFill>
                  <a:srgbClr val="EF4044"/>
                </a:solidFill>
                <a:latin typeface="Arial Rounded MT Bold"/>
                <a:cs typeface="Arial Rounded MT Bold"/>
              </a:rPr>
              <a:t>e</a:t>
            </a:r>
            <a:r>
              <a:rPr sz="1000" b="1" spc="5" dirty="0">
                <a:solidFill>
                  <a:srgbClr val="EF4044"/>
                </a:solidFill>
                <a:latin typeface="Arial Rounded MT Bold"/>
                <a:cs typeface="Arial Rounded MT Bold"/>
              </a:rPr>
              <a:t>e</a:t>
            </a:r>
            <a:r>
              <a:rPr sz="1000" b="1" dirty="0">
                <a:solidFill>
                  <a:srgbClr val="EF4044"/>
                </a:solidFill>
                <a:latin typeface="Arial Rounded MT Bold"/>
                <a:cs typeface="Arial Rounded MT Bold"/>
              </a:rPr>
              <a:t> In</a:t>
            </a:r>
            <a:r>
              <a:rPr sz="1000" b="1" spc="-20" dirty="0">
                <a:solidFill>
                  <a:srgbClr val="EF4044"/>
                </a:solidFill>
                <a:latin typeface="Arial Rounded MT Bold"/>
                <a:cs typeface="Arial Rounded MT Bold"/>
              </a:rPr>
              <a:t>c</a:t>
            </a:r>
            <a:r>
              <a:rPr sz="1000" b="1" dirty="0">
                <a:solidFill>
                  <a:srgbClr val="EF4044"/>
                </a:solidFill>
                <a:latin typeface="Arial Rounded MT Bold"/>
                <a:cs typeface="Arial Rounded MT Bold"/>
              </a:rPr>
              <a:t>ludes:</a:t>
            </a:r>
            <a:r>
              <a:rPr sz="1000" b="1" spc="-30" dirty="0">
                <a:solidFill>
                  <a:srgbClr val="EF4044"/>
                </a:solidFill>
                <a:latin typeface="Arial Rounded MT Bold"/>
                <a:cs typeface="Arial Rounded MT Bold"/>
              </a:rPr>
              <a:t> </a:t>
            </a:r>
            <a:r>
              <a:rPr sz="900" spc="-5" dirty="0">
                <a:latin typeface="Arial"/>
                <a:cs typeface="Arial"/>
              </a:rPr>
              <a:t>Continenta</a:t>
            </a:r>
            <a:r>
              <a:rPr sz="900" dirty="0">
                <a:latin typeface="Arial"/>
                <a:cs typeface="Arial"/>
              </a:rPr>
              <a:t>l </a:t>
            </a:r>
            <a:r>
              <a:rPr sz="900" spc="-5" dirty="0">
                <a:latin typeface="Arial"/>
                <a:cs typeface="Arial"/>
              </a:rPr>
              <a:t>breakfast</a:t>
            </a:r>
            <a:r>
              <a:rPr sz="900" dirty="0">
                <a:latin typeface="Arial"/>
                <a:cs typeface="Arial"/>
              </a:rPr>
              <a:t>, </a:t>
            </a:r>
            <a:r>
              <a:rPr sz="900" spc="-5" dirty="0">
                <a:latin typeface="Arial"/>
                <a:cs typeface="Arial"/>
              </a:rPr>
              <a:t>lunch</a:t>
            </a:r>
            <a:r>
              <a:rPr sz="900" dirty="0">
                <a:latin typeface="Arial"/>
                <a:cs typeface="Arial"/>
              </a:rPr>
              <a:t>, refreshment</a:t>
            </a:r>
            <a:r>
              <a:rPr sz="900" spc="-5" dirty="0">
                <a:latin typeface="Arial"/>
                <a:cs typeface="Arial"/>
              </a:rPr>
              <a:t> break</a:t>
            </a:r>
            <a:r>
              <a:rPr sz="900" dirty="0">
                <a:latin typeface="Arial"/>
                <a:cs typeface="Arial"/>
              </a:rPr>
              <a:t>, </a:t>
            </a:r>
            <a:r>
              <a:rPr sz="900" spc="-5" dirty="0">
                <a:latin typeface="Arial"/>
                <a:cs typeface="Arial"/>
              </a:rPr>
              <a:t>handou</a:t>
            </a:r>
            <a:r>
              <a:rPr sz="900" dirty="0">
                <a:latin typeface="Arial"/>
                <a:cs typeface="Arial"/>
              </a:rPr>
              <a:t>t materials,</a:t>
            </a:r>
            <a:r>
              <a:rPr sz="900" spc="-5" dirty="0">
                <a:latin typeface="Arial"/>
                <a:cs typeface="Arial"/>
              </a:rPr>
              <a:t> CEU </a:t>
            </a:r>
            <a:r>
              <a:rPr sz="900" dirty="0">
                <a:latin typeface="Arial"/>
                <a:cs typeface="Arial"/>
              </a:rPr>
              <a:t>credits/letters</a:t>
            </a:r>
            <a:r>
              <a:rPr sz="900" spc="-5" dirty="0">
                <a:latin typeface="Arial"/>
                <a:cs typeface="Arial"/>
              </a:rPr>
              <a:t> o</a:t>
            </a:r>
            <a:r>
              <a:rPr sz="900" dirty="0">
                <a:latin typeface="Arial"/>
                <a:cs typeface="Arial"/>
              </a:rPr>
              <a:t>f </a:t>
            </a:r>
            <a:r>
              <a:rPr sz="900" spc="-5" dirty="0">
                <a:latin typeface="Arial"/>
                <a:cs typeface="Arial"/>
              </a:rPr>
              <a:t>attendance</a:t>
            </a:r>
            <a:r>
              <a:rPr sz="900" dirty="0">
                <a:latin typeface="Arial"/>
                <a:cs typeface="Arial"/>
              </a:rPr>
              <a:t>. </a:t>
            </a:r>
            <a:r>
              <a:rPr sz="900" spc="-5" dirty="0">
                <a:latin typeface="Arial"/>
                <a:cs typeface="Arial"/>
              </a:rPr>
              <a:t>Registratio</a:t>
            </a:r>
            <a:r>
              <a:rPr sz="900" dirty="0">
                <a:latin typeface="Arial"/>
                <a:cs typeface="Arial"/>
              </a:rPr>
              <a:t>n </a:t>
            </a:r>
            <a:r>
              <a:rPr sz="900" spc="-5" dirty="0">
                <a:latin typeface="Arial"/>
                <a:cs typeface="Arial"/>
              </a:rPr>
              <a:t>wil</a:t>
            </a:r>
            <a:r>
              <a:rPr sz="900" dirty="0">
                <a:latin typeface="Arial"/>
                <a:cs typeface="Arial"/>
              </a:rPr>
              <a:t>l </a:t>
            </a:r>
            <a:r>
              <a:rPr sz="900" spc="-5" dirty="0">
                <a:latin typeface="Arial"/>
                <a:cs typeface="Arial"/>
              </a:rPr>
              <a:t>onl</a:t>
            </a:r>
            <a:r>
              <a:rPr sz="900" dirty="0">
                <a:latin typeface="Arial"/>
                <a:cs typeface="Arial"/>
              </a:rPr>
              <a:t>y </a:t>
            </a:r>
            <a:r>
              <a:rPr sz="900" spc="-5" dirty="0">
                <a:latin typeface="Arial"/>
                <a:cs typeface="Arial"/>
              </a:rPr>
              <a:t>b</a:t>
            </a:r>
            <a:r>
              <a:rPr sz="900" dirty="0">
                <a:latin typeface="Arial"/>
                <a:cs typeface="Arial"/>
              </a:rPr>
              <a:t>e </a:t>
            </a:r>
            <a:r>
              <a:rPr sz="900" spc="-5" dirty="0">
                <a:latin typeface="Arial"/>
                <a:cs typeface="Arial"/>
              </a:rPr>
              <a:t>accepte</a:t>
            </a:r>
            <a:r>
              <a:rPr sz="900" dirty="0">
                <a:latin typeface="Arial"/>
                <a:cs typeface="Arial"/>
              </a:rPr>
              <a:t>d through</a:t>
            </a:r>
            <a:r>
              <a:rPr sz="900" spc="-5" dirty="0">
                <a:latin typeface="Arial"/>
                <a:cs typeface="Arial"/>
              </a:rPr>
              <a:t> ou</a:t>
            </a:r>
            <a:r>
              <a:rPr sz="900" dirty="0">
                <a:latin typeface="Arial"/>
                <a:cs typeface="Arial"/>
              </a:rPr>
              <a:t>r secure</a:t>
            </a:r>
            <a:r>
              <a:rPr sz="900" spc="-5" dirty="0">
                <a:latin typeface="Arial"/>
                <a:cs typeface="Arial"/>
              </a:rPr>
              <a:t> onlin</a:t>
            </a:r>
            <a:r>
              <a:rPr sz="900" dirty="0">
                <a:latin typeface="Arial"/>
                <a:cs typeface="Arial"/>
              </a:rPr>
              <a:t>e </a:t>
            </a:r>
            <a:r>
              <a:rPr sz="900" spc="-5" dirty="0">
                <a:latin typeface="Arial"/>
                <a:cs typeface="Arial"/>
              </a:rPr>
              <a:t>website </a:t>
            </a:r>
            <a:r>
              <a:rPr sz="900" dirty="0">
                <a:latin typeface="Arial"/>
                <a:cs typeface="Arial"/>
              </a:rPr>
              <a:t>through</a:t>
            </a:r>
            <a:r>
              <a:rPr sz="900" spc="-5" dirty="0">
                <a:latin typeface="Arial"/>
                <a:cs typeface="Arial"/>
              </a:rPr>
              <a:t> </a:t>
            </a:r>
            <a:r>
              <a:rPr sz="900" b="1" spc="-5" dirty="0">
                <a:latin typeface="Arial Rounded MT Bold"/>
                <a:cs typeface="Arial Rounded MT Bold"/>
              </a:rPr>
              <a:t>October </a:t>
            </a:r>
            <a:r>
              <a:rPr sz="900" b="1" spc="-10" dirty="0">
                <a:latin typeface="Arial Rounded MT Bold"/>
                <a:cs typeface="Arial Rounded MT Bold"/>
              </a:rPr>
              <a:t>30</a:t>
            </a:r>
            <a:r>
              <a:rPr sz="900" b="1" spc="-5" dirty="0">
                <a:latin typeface="Arial Rounded MT Bold"/>
                <a:cs typeface="Arial Rounded MT Bold"/>
              </a:rPr>
              <a:t>,</a:t>
            </a:r>
            <a:r>
              <a:rPr sz="900" b="1" dirty="0">
                <a:latin typeface="Arial Rounded MT Bold"/>
                <a:cs typeface="Arial Rounded MT Bold"/>
              </a:rPr>
              <a:t> </a:t>
            </a:r>
            <a:r>
              <a:rPr sz="900" b="1" spc="-10" dirty="0">
                <a:latin typeface="Arial Rounded MT Bold"/>
                <a:cs typeface="Arial Rounded MT Bold"/>
              </a:rPr>
              <a:t>201</a:t>
            </a:r>
            <a:r>
              <a:rPr lang="en-US" sz="900" b="1" spc="-5" dirty="0">
                <a:latin typeface="Arial Rounded MT Bold"/>
                <a:cs typeface="Arial Rounded MT Bold"/>
              </a:rPr>
              <a:t>9</a:t>
            </a:r>
            <a:r>
              <a:rPr sz="900" spc="-5" dirty="0">
                <a:latin typeface="Arial"/>
                <a:cs typeface="Arial"/>
              </a:rPr>
              <a:t>.</a:t>
            </a:r>
            <a:r>
              <a:rPr sz="900" dirty="0">
                <a:latin typeface="Arial"/>
                <a:cs typeface="Arial"/>
              </a:rPr>
              <a:t> Payment</a:t>
            </a:r>
            <a:r>
              <a:rPr sz="900" spc="-5" dirty="0">
                <a:latin typeface="Arial"/>
                <a:cs typeface="Arial"/>
              </a:rPr>
              <a:t> </a:t>
            </a:r>
            <a:r>
              <a:rPr sz="900" dirty="0">
                <a:latin typeface="Arial"/>
                <a:cs typeface="Arial"/>
              </a:rPr>
              <a:t>may</a:t>
            </a:r>
            <a:r>
              <a:rPr sz="900" spc="-5" dirty="0">
                <a:latin typeface="Arial"/>
                <a:cs typeface="Arial"/>
              </a:rPr>
              <a:t> b</a:t>
            </a:r>
            <a:r>
              <a:rPr sz="900" dirty="0">
                <a:latin typeface="Arial"/>
                <a:cs typeface="Arial"/>
              </a:rPr>
              <a:t>e made</a:t>
            </a:r>
            <a:r>
              <a:rPr sz="900" spc="-5" dirty="0">
                <a:latin typeface="Arial"/>
                <a:cs typeface="Arial"/>
              </a:rPr>
              <a:t> </a:t>
            </a:r>
            <a:r>
              <a:rPr sz="900" dirty="0">
                <a:latin typeface="Arial"/>
                <a:cs typeface="Arial"/>
              </a:rPr>
              <a:t>via</a:t>
            </a:r>
            <a:r>
              <a:rPr sz="900" spc="-5" dirty="0">
                <a:latin typeface="Arial"/>
                <a:cs typeface="Arial"/>
              </a:rPr>
              <a:t> </a:t>
            </a:r>
            <a:r>
              <a:rPr sz="900" dirty="0">
                <a:latin typeface="Arial"/>
                <a:cs typeface="Arial"/>
              </a:rPr>
              <a:t>credit</a:t>
            </a:r>
            <a:r>
              <a:rPr sz="900" spc="-5" dirty="0">
                <a:latin typeface="Arial"/>
                <a:cs typeface="Arial"/>
              </a:rPr>
              <a:t> </a:t>
            </a:r>
            <a:r>
              <a:rPr sz="900" dirty="0">
                <a:latin typeface="Arial"/>
                <a:cs typeface="Arial"/>
              </a:rPr>
              <a:t>card</a:t>
            </a:r>
            <a:r>
              <a:rPr sz="900" spc="-5" dirty="0">
                <a:latin typeface="Arial"/>
                <a:cs typeface="Arial"/>
              </a:rPr>
              <a:t> onl</a:t>
            </a:r>
            <a:r>
              <a:rPr sz="900" spc="-60" dirty="0">
                <a:latin typeface="Arial"/>
                <a:cs typeface="Arial"/>
              </a:rPr>
              <a:t>y</a:t>
            </a:r>
            <a:r>
              <a:rPr sz="900" spc="-5" dirty="0">
                <a:latin typeface="Arial"/>
                <a:cs typeface="Arial"/>
              </a:rPr>
              <a:t>.</a:t>
            </a:r>
            <a:r>
              <a:rPr sz="900" dirty="0">
                <a:latin typeface="Arial"/>
                <a:cs typeface="Arial"/>
              </a:rPr>
              <a:t> On-site</a:t>
            </a:r>
            <a:r>
              <a:rPr sz="900" spc="-5" dirty="0">
                <a:latin typeface="Arial"/>
                <a:cs typeface="Arial"/>
              </a:rPr>
              <a:t> </a:t>
            </a:r>
            <a:r>
              <a:rPr sz="900" dirty="0">
                <a:latin typeface="Arial"/>
                <a:cs typeface="Arial"/>
              </a:rPr>
              <a:t>registration</a:t>
            </a:r>
            <a:r>
              <a:rPr sz="900" spc="-5" dirty="0">
                <a:latin typeface="Arial"/>
                <a:cs typeface="Arial"/>
              </a:rPr>
              <a:t> wil</a:t>
            </a:r>
            <a:r>
              <a:rPr sz="900" dirty="0">
                <a:latin typeface="Arial"/>
                <a:cs typeface="Arial"/>
              </a:rPr>
              <a:t>l </a:t>
            </a:r>
            <a:r>
              <a:rPr sz="900" spc="-5" dirty="0">
                <a:latin typeface="Arial"/>
                <a:cs typeface="Arial"/>
              </a:rPr>
              <a:t>be accommodate</a:t>
            </a:r>
            <a:r>
              <a:rPr sz="900" dirty="0">
                <a:latin typeface="Arial"/>
                <a:cs typeface="Arial"/>
              </a:rPr>
              <a:t>d </a:t>
            </a:r>
            <a:r>
              <a:rPr sz="900" spc="-5" dirty="0">
                <a:latin typeface="Arial"/>
                <a:cs typeface="Arial"/>
              </a:rPr>
              <a:t>o</a:t>
            </a:r>
            <a:r>
              <a:rPr sz="900" dirty="0">
                <a:latin typeface="Arial"/>
                <a:cs typeface="Arial"/>
              </a:rPr>
              <a:t>n a</a:t>
            </a:r>
            <a:r>
              <a:rPr sz="900" spc="-5" dirty="0">
                <a:latin typeface="Arial"/>
                <a:cs typeface="Arial"/>
              </a:rPr>
              <a:t> </a:t>
            </a:r>
            <a:r>
              <a:rPr sz="900" dirty="0">
                <a:latin typeface="Arial"/>
                <a:cs typeface="Arial"/>
              </a:rPr>
              <a:t>space</a:t>
            </a:r>
            <a:r>
              <a:rPr sz="900" spc="-5" dirty="0">
                <a:latin typeface="Arial"/>
                <a:cs typeface="Arial"/>
              </a:rPr>
              <a:t> availabl</a:t>
            </a:r>
            <a:r>
              <a:rPr sz="900" dirty="0">
                <a:latin typeface="Arial"/>
                <a:cs typeface="Arial"/>
              </a:rPr>
              <a:t>e </a:t>
            </a:r>
            <a:r>
              <a:rPr sz="900" spc="-5" dirty="0">
                <a:latin typeface="Arial"/>
                <a:cs typeface="Arial"/>
              </a:rPr>
              <a:t>basis</a:t>
            </a:r>
            <a:r>
              <a:rPr sz="900" dirty="0">
                <a:latin typeface="Arial"/>
                <a:cs typeface="Arial"/>
              </a:rPr>
              <a:t>. </a:t>
            </a:r>
            <a:r>
              <a:rPr sz="900" spc="-5" dirty="0">
                <a:latin typeface="Arial"/>
                <a:cs typeface="Arial"/>
              </a:rPr>
              <a:t>Check</a:t>
            </a:r>
            <a:r>
              <a:rPr sz="900" dirty="0">
                <a:latin typeface="Arial"/>
                <a:cs typeface="Arial"/>
              </a:rPr>
              <a:t>s </a:t>
            </a:r>
            <a:r>
              <a:rPr sz="900" spc="-5" dirty="0">
                <a:latin typeface="Arial"/>
                <a:cs typeface="Arial"/>
              </a:rPr>
              <a:t>wil</a:t>
            </a:r>
            <a:r>
              <a:rPr sz="900" dirty="0">
                <a:latin typeface="Arial"/>
                <a:cs typeface="Arial"/>
              </a:rPr>
              <a:t>l </a:t>
            </a:r>
            <a:r>
              <a:rPr sz="900" spc="-5" dirty="0">
                <a:latin typeface="Arial"/>
                <a:cs typeface="Arial"/>
              </a:rPr>
              <a:t>b</a:t>
            </a:r>
            <a:r>
              <a:rPr sz="900" dirty="0">
                <a:latin typeface="Arial"/>
                <a:cs typeface="Arial"/>
              </a:rPr>
              <a:t>e the</a:t>
            </a:r>
            <a:r>
              <a:rPr sz="900" spc="-5" dirty="0">
                <a:latin typeface="Arial"/>
                <a:cs typeface="Arial"/>
              </a:rPr>
              <a:t> onl</a:t>
            </a:r>
            <a:r>
              <a:rPr sz="900" dirty="0">
                <a:latin typeface="Arial"/>
                <a:cs typeface="Arial"/>
              </a:rPr>
              <a:t>y method</a:t>
            </a:r>
            <a:r>
              <a:rPr sz="900" spc="-5" dirty="0">
                <a:latin typeface="Arial"/>
                <a:cs typeface="Arial"/>
              </a:rPr>
              <a:t> o</a:t>
            </a:r>
            <a:r>
              <a:rPr sz="900" dirty="0">
                <a:latin typeface="Arial"/>
                <a:cs typeface="Arial"/>
              </a:rPr>
              <a:t>f </a:t>
            </a:r>
            <a:r>
              <a:rPr sz="900" spc="-5" dirty="0">
                <a:latin typeface="Arial"/>
                <a:cs typeface="Arial"/>
              </a:rPr>
              <a:t>paymen</a:t>
            </a:r>
            <a:r>
              <a:rPr sz="900" dirty="0">
                <a:latin typeface="Arial"/>
                <a:cs typeface="Arial"/>
              </a:rPr>
              <a:t>t </a:t>
            </a:r>
            <a:r>
              <a:rPr sz="900" spc="-5" dirty="0">
                <a:latin typeface="Arial"/>
                <a:cs typeface="Arial"/>
              </a:rPr>
              <a:t>available</a:t>
            </a:r>
            <a:endParaRPr sz="1000" dirty="0">
              <a:latin typeface="Arial"/>
              <a:cs typeface="Arial"/>
            </a:endParaRPr>
          </a:p>
        </p:txBody>
      </p:sp>
      <p:sp>
        <p:nvSpPr>
          <p:cNvPr id="24" name="object 24"/>
          <p:cNvSpPr txBox="1"/>
          <p:nvPr/>
        </p:nvSpPr>
        <p:spPr>
          <a:xfrm>
            <a:off x="10210800" y="1295400"/>
            <a:ext cx="4572635" cy="207749"/>
          </a:xfrm>
          <a:prstGeom prst="rect">
            <a:avLst/>
          </a:prstGeom>
          <a:ln w="12700">
            <a:solidFill>
              <a:srgbClr val="231F20"/>
            </a:solidFill>
          </a:ln>
        </p:spPr>
        <p:txBody>
          <a:bodyPr vert="horz" wrap="square" lIns="0" tIns="0" rIns="0" bIns="0" rtlCol="0">
            <a:spAutoFit/>
          </a:bodyPr>
          <a:lstStyle/>
          <a:p>
            <a:pPr marL="554990">
              <a:lnSpc>
                <a:spcPct val="100000"/>
              </a:lnSpc>
            </a:pPr>
            <a:r>
              <a:rPr sz="1350" spc="-229" dirty="0">
                <a:solidFill>
                  <a:srgbClr val="231F20"/>
                </a:solidFill>
                <a:latin typeface="Arial Rounded MT Bold"/>
                <a:cs typeface="Arial Rounded MT Bold"/>
              </a:rPr>
              <a:t>T</a:t>
            </a:r>
            <a:r>
              <a:rPr sz="1350" spc="-155" dirty="0">
                <a:solidFill>
                  <a:srgbClr val="231F20"/>
                </a:solidFill>
                <a:latin typeface="Arial Rounded MT Bold"/>
                <a:cs typeface="Arial Rounded MT Bold"/>
              </a:rPr>
              <a:t>o</a:t>
            </a:r>
            <a:r>
              <a:rPr sz="1350" spc="-65" dirty="0">
                <a:solidFill>
                  <a:srgbClr val="231F20"/>
                </a:solidFill>
                <a:latin typeface="Arial Rounded MT Bold"/>
                <a:cs typeface="Arial Rounded MT Bold"/>
              </a:rPr>
              <a:t> </a:t>
            </a:r>
            <a:r>
              <a:rPr sz="1350" spc="-140" dirty="0">
                <a:solidFill>
                  <a:srgbClr val="231F20"/>
                </a:solidFill>
                <a:latin typeface="Arial Rounded MT Bold"/>
                <a:cs typeface="Arial Rounded MT Bold"/>
              </a:rPr>
              <a:t>r</a:t>
            </a:r>
            <a:r>
              <a:rPr sz="1350" spc="-165" dirty="0">
                <a:solidFill>
                  <a:srgbClr val="231F20"/>
                </a:solidFill>
                <a:latin typeface="Arial Rounded MT Bold"/>
                <a:cs typeface="Arial Rounded MT Bold"/>
              </a:rPr>
              <a:t>e</a:t>
            </a:r>
            <a:r>
              <a:rPr sz="1350" spc="-114" dirty="0">
                <a:solidFill>
                  <a:srgbClr val="231F20"/>
                </a:solidFill>
                <a:latin typeface="Arial Rounded MT Bold"/>
                <a:cs typeface="Arial Rounded MT Bold"/>
              </a:rPr>
              <a:t>gist</a:t>
            </a:r>
            <a:r>
              <a:rPr sz="1350" spc="-155" dirty="0">
                <a:solidFill>
                  <a:srgbClr val="231F20"/>
                </a:solidFill>
                <a:latin typeface="Arial Rounded MT Bold"/>
                <a:cs typeface="Arial Rounded MT Bold"/>
              </a:rPr>
              <a:t>e</a:t>
            </a:r>
            <a:r>
              <a:rPr sz="1350" spc="-235" dirty="0">
                <a:solidFill>
                  <a:srgbClr val="231F20"/>
                </a:solidFill>
                <a:latin typeface="Arial Rounded MT Bold"/>
                <a:cs typeface="Arial Rounded MT Bold"/>
              </a:rPr>
              <a:t>r</a:t>
            </a:r>
            <a:r>
              <a:rPr sz="1350" spc="-80" dirty="0">
                <a:solidFill>
                  <a:srgbClr val="231F20"/>
                </a:solidFill>
                <a:latin typeface="Arial Rounded MT Bold"/>
                <a:cs typeface="Arial Rounded MT Bold"/>
              </a:rPr>
              <a:t>,</a:t>
            </a:r>
            <a:r>
              <a:rPr sz="1350" spc="-65" dirty="0">
                <a:solidFill>
                  <a:srgbClr val="231F20"/>
                </a:solidFill>
                <a:latin typeface="Arial Rounded MT Bold"/>
                <a:cs typeface="Arial Rounded MT Bold"/>
              </a:rPr>
              <a:t> </a:t>
            </a:r>
            <a:r>
              <a:rPr sz="1350" spc="-135" dirty="0">
                <a:solidFill>
                  <a:srgbClr val="231F20"/>
                </a:solidFill>
                <a:latin typeface="Arial Rounded MT Bold"/>
                <a:cs typeface="Arial Rounded MT Bold"/>
              </a:rPr>
              <a:t>please</a:t>
            </a:r>
            <a:r>
              <a:rPr sz="1350" spc="-65" dirty="0">
                <a:solidFill>
                  <a:srgbClr val="231F20"/>
                </a:solidFill>
                <a:latin typeface="Arial Rounded MT Bold"/>
                <a:cs typeface="Arial Rounded MT Bold"/>
              </a:rPr>
              <a:t> </a:t>
            </a:r>
            <a:r>
              <a:rPr sz="1350" spc="-100" dirty="0">
                <a:solidFill>
                  <a:srgbClr val="231F20"/>
                </a:solidFill>
                <a:latin typeface="Arial Rounded MT Bold"/>
                <a:cs typeface="Arial Rounded MT Bold"/>
              </a:rPr>
              <a:t>visit:</a:t>
            </a:r>
            <a:r>
              <a:rPr sz="1350" spc="-65" dirty="0">
                <a:solidFill>
                  <a:srgbClr val="231F20"/>
                </a:solidFill>
                <a:latin typeface="Arial Rounded MT Bold"/>
                <a:cs typeface="Arial Rounded MT Bold"/>
              </a:rPr>
              <a:t> </a:t>
            </a:r>
            <a:r>
              <a:rPr sz="1350" spc="-185" dirty="0">
                <a:solidFill>
                  <a:srgbClr val="F63D41"/>
                </a:solidFill>
                <a:latin typeface="Arial Rounded MT Bold"/>
                <a:cs typeface="Arial Rounded MT Bold"/>
              </a:rPr>
              <a:t>NJM</a:t>
            </a:r>
            <a:r>
              <a:rPr sz="1350" spc="-215" dirty="0">
                <a:solidFill>
                  <a:srgbClr val="F63D41"/>
                </a:solidFill>
                <a:latin typeface="Arial Rounded MT Bold"/>
                <a:cs typeface="Arial Rounded MT Bold"/>
              </a:rPr>
              <a:t>S</a:t>
            </a:r>
            <a:r>
              <a:rPr sz="1350" spc="-80" dirty="0">
                <a:solidFill>
                  <a:srgbClr val="F63D41"/>
                </a:solidFill>
                <a:latin typeface="Arial Rounded MT Bold"/>
                <a:cs typeface="Arial Rounded MT Bold"/>
              </a:rPr>
              <a:t>.</a:t>
            </a:r>
            <a:r>
              <a:rPr sz="1350" spc="-215" dirty="0">
                <a:solidFill>
                  <a:srgbClr val="F63D41"/>
                </a:solidFill>
                <a:latin typeface="Arial Rounded MT Bold"/>
                <a:cs typeface="Arial Rounded MT Bold"/>
              </a:rPr>
              <a:t>R</a:t>
            </a:r>
            <a:r>
              <a:rPr sz="1350" spc="-120" dirty="0">
                <a:solidFill>
                  <a:srgbClr val="F63D41"/>
                </a:solidFill>
                <a:latin typeface="Arial Rounded MT Bold"/>
                <a:cs typeface="Arial Rounded MT Bold"/>
              </a:rPr>
              <a:t>ut</a:t>
            </a:r>
            <a:r>
              <a:rPr sz="1350" spc="-190" dirty="0">
                <a:solidFill>
                  <a:srgbClr val="F63D41"/>
                </a:solidFill>
                <a:latin typeface="Arial Rounded MT Bold"/>
                <a:cs typeface="Arial Rounded MT Bold"/>
              </a:rPr>
              <a:t>g</a:t>
            </a:r>
            <a:r>
              <a:rPr sz="1350" spc="-155" dirty="0">
                <a:solidFill>
                  <a:srgbClr val="F63D41"/>
                </a:solidFill>
                <a:latin typeface="Arial Rounded MT Bold"/>
                <a:cs typeface="Arial Rounded MT Bold"/>
              </a:rPr>
              <a:t>e</a:t>
            </a:r>
            <a:r>
              <a:rPr sz="1350" spc="-140" dirty="0">
                <a:solidFill>
                  <a:srgbClr val="F63D41"/>
                </a:solidFill>
                <a:latin typeface="Arial Rounded MT Bold"/>
                <a:cs typeface="Arial Rounded MT Bold"/>
              </a:rPr>
              <a:t>r</a:t>
            </a:r>
            <a:r>
              <a:rPr sz="1350" spc="-195" dirty="0">
                <a:solidFill>
                  <a:srgbClr val="F63D41"/>
                </a:solidFill>
                <a:latin typeface="Arial Rounded MT Bold"/>
                <a:cs typeface="Arial Rounded MT Bold"/>
              </a:rPr>
              <a:t>s</a:t>
            </a:r>
            <a:r>
              <a:rPr sz="1350" spc="-130" dirty="0">
                <a:solidFill>
                  <a:srgbClr val="F63D41"/>
                </a:solidFill>
                <a:latin typeface="Arial Rounded MT Bold"/>
                <a:cs typeface="Arial Rounded MT Bold"/>
              </a:rPr>
              <a:t>.edu/Ps</a:t>
            </a:r>
            <a:r>
              <a:rPr sz="1350" spc="-155" dirty="0">
                <a:solidFill>
                  <a:srgbClr val="F63D41"/>
                </a:solidFill>
                <a:latin typeface="Arial Rounded MT Bold"/>
                <a:cs typeface="Arial Rounded MT Bold"/>
              </a:rPr>
              <a:t>y</a:t>
            </a:r>
            <a:r>
              <a:rPr sz="1350" spc="-180" dirty="0">
                <a:solidFill>
                  <a:srgbClr val="F63D41"/>
                </a:solidFill>
                <a:latin typeface="Arial Rounded MT Bold"/>
                <a:cs typeface="Arial Rounded MT Bold"/>
              </a:rPr>
              <a:t>c</a:t>
            </a:r>
            <a:r>
              <a:rPr sz="1350" spc="-110" dirty="0">
                <a:solidFill>
                  <a:srgbClr val="F63D41"/>
                </a:solidFill>
                <a:latin typeface="Arial Rounded MT Bold"/>
                <a:cs typeface="Arial Rounded MT Bold"/>
              </a:rPr>
              <a:t>hi</a:t>
            </a:r>
            <a:r>
              <a:rPr sz="1350" spc="-180" dirty="0">
                <a:solidFill>
                  <a:srgbClr val="F63D41"/>
                </a:solidFill>
                <a:latin typeface="Arial Rounded MT Bold"/>
                <a:cs typeface="Arial Rounded MT Bold"/>
              </a:rPr>
              <a:t>a</a:t>
            </a:r>
            <a:r>
              <a:rPr sz="1350" spc="-114" dirty="0">
                <a:solidFill>
                  <a:srgbClr val="F63D41"/>
                </a:solidFill>
                <a:latin typeface="Arial Rounded MT Bold"/>
                <a:cs typeface="Arial Rounded MT Bold"/>
              </a:rPr>
              <a:t>try</a:t>
            </a:r>
            <a:endParaRPr sz="1350" dirty="0">
              <a:latin typeface="Arial Rounded MT Bold"/>
              <a:cs typeface="Arial Rounded MT Bold"/>
            </a:endParaRPr>
          </a:p>
        </p:txBody>
      </p:sp>
      <p:sp>
        <p:nvSpPr>
          <p:cNvPr id="25" name="object 25"/>
          <p:cNvSpPr txBox="1"/>
          <p:nvPr/>
        </p:nvSpPr>
        <p:spPr>
          <a:xfrm>
            <a:off x="10210800" y="2667000"/>
            <a:ext cx="4496435" cy="558038"/>
          </a:xfrm>
          <a:prstGeom prst="rect">
            <a:avLst/>
          </a:prstGeom>
        </p:spPr>
        <p:txBody>
          <a:bodyPr vert="horz" wrap="square" lIns="0" tIns="0" rIns="0" bIns="0" rtlCol="0">
            <a:spAutoFit/>
          </a:bodyPr>
          <a:lstStyle/>
          <a:p>
            <a:pPr marL="12700" marR="5080">
              <a:lnSpc>
                <a:spcPct val="98100"/>
              </a:lnSpc>
            </a:pPr>
            <a:r>
              <a:rPr sz="1000" b="1" spc="-20" dirty="0">
                <a:solidFill>
                  <a:srgbClr val="F63D41"/>
                </a:solidFill>
                <a:latin typeface="Arial Rounded MT Bold"/>
                <a:cs typeface="Arial Rounded MT Bold"/>
              </a:rPr>
              <a:t>R</a:t>
            </a:r>
            <a:r>
              <a:rPr sz="1000" b="1" dirty="0">
                <a:solidFill>
                  <a:srgbClr val="F63D41"/>
                </a:solidFill>
                <a:latin typeface="Arial Rounded MT Bold"/>
                <a:cs typeface="Arial Rounded MT Bold"/>
              </a:rPr>
              <a:t>efun</a:t>
            </a:r>
            <a:r>
              <a:rPr sz="1000" b="1" spc="5" dirty="0">
                <a:solidFill>
                  <a:srgbClr val="F63D41"/>
                </a:solidFill>
                <a:latin typeface="Arial Rounded MT Bold"/>
                <a:cs typeface="Arial Rounded MT Bold"/>
              </a:rPr>
              <a:t>d</a:t>
            </a:r>
            <a:r>
              <a:rPr sz="1000" b="1" dirty="0">
                <a:solidFill>
                  <a:srgbClr val="F63D41"/>
                </a:solidFill>
                <a:latin typeface="Arial Rounded MT Bold"/>
                <a:cs typeface="Arial Rounded MT Bold"/>
              </a:rPr>
              <a:t> </a:t>
            </a:r>
            <a:r>
              <a:rPr sz="1000" b="1" spc="-35" dirty="0">
                <a:solidFill>
                  <a:srgbClr val="F63D41"/>
                </a:solidFill>
                <a:latin typeface="Arial Rounded MT Bold"/>
                <a:cs typeface="Arial Rounded MT Bold"/>
              </a:rPr>
              <a:t>P</a:t>
            </a:r>
            <a:r>
              <a:rPr sz="1000" b="1" dirty="0">
                <a:solidFill>
                  <a:srgbClr val="F63D41"/>
                </a:solidFill>
                <a:latin typeface="Arial Rounded MT Bold"/>
                <a:cs typeface="Arial Rounded MT Bold"/>
              </a:rPr>
              <a:t>oli</a:t>
            </a:r>
            <a:r>
              <a:rPr sz="1000" b="1" spc="-20" dirty="0">
                <a:solidFill>
                  <a:srgbClr val="F63D41"/>
                </a:solidFill>
                <a:latin typeface="Arial Rounded MT Bold"/>
                <a:cs typeface="Arial Rounded MT Bold"/>
              </a:rPr>
              <a:t>c</a:t>
            </a:r>
            <a:r>
              <a:rPr sz="1000" b="1" dirty="0">
                <a:solidFill>
                  <a:srgbClr val="F63D41"/>
                </a:solidFill>
                <a:latin typeface="Arial Rounded MT Bold"/>
                <a:cs typeface="Arial Rounded MT Bold"/>
              </a:rPr>
              <a:t>y: </a:t>
            </a:r>
            <a:r>
              <a:rPr sz="1000" b="1" spc="-75" dirty="0">
                <a:solidFill>
                  <a:srgbClr val="F63D41"/>
                </a:solidFill>
                <a:latin typeface="Arial Rounded MT Bold"/>
                <a:cs typeface="Arial Rounded MT Bold"/>
              </a:rPr>
              <a:t> </a:t>
            </a:r>
            <a:r>
              <a:rPr sz="900" dirty="0">
                <a:latin typeface="Arial"/>
                <a:cs typeface="Arial"/>
              </a:rPr>
              <a:t>A</a:t>
            </a:r>
            <a:r>
              <a:rPr sz="900" spc="-80" dirty="0">
                <a:latin typeface="Arial"/>
                <a:cs typeface="Arial"/>
              </a:rPr>
              <a:t> </a:t>
            </a:r>
            <a:r>
              <a:rPr sz="900" spc="-20" dirty="0">
                <a:latin typeface="Arial"/>
                <a:cs typeface="Arial"/>
              </a:rPr>
              <a:t>ful</a:t>
            </a:r>
            <a:r>
              <a:rPr sz="900" dirty="0">
                <a:latin typeface="Arial"/>
                <a:cs typeface="Arial"/>
              </a:rPr>
              <a:t>l</a:t>
            </a:r>
            <a:r>
              <a:rPr sz="900" spc="-35" dirty="0">
                <a:latin typeface="Arial"/>
                <a:cs typeface="Arial"/>
              </a:rPr>
              <a:t> </a:t>
            </a:r>
            <a:r>
              <a:rPr sz="900" spc="-20" dirty="0">
                <a:latin typeface="Arial"/>
                <a:cs typeface="Arial"/>
              </a:rPr>
              <a:t>refund</a:t>
            </a:r>
            <a:r>
              <a:rPr sz="900" dirty="0">
                <a:latin typeface="Arial"/>
                <a:cs typeface="Arial"/>
              </a:rPr>
              <a:t>,</a:t>
            </a:r>
            <a:r>
              <a:rPr sz="900" spc="-35" dirty="0">
                <a:latin typeface="Arial"/>
                <a:cs typeface="Arial"/>
              </a:rPr>
              <a:t> </a:t>
            </a:r>
            <a:r>
              <a:rPr sz="900" spc="-20" dirty="0">
                <a:latin typeface="Arial"/>
                <a:cs typeface="Arial"/>
              </a:rPr>
              <a:t>les</a:t>
            </a:r>
            <a:r>
              <a:rPr sz="900" dirty="0">
                <a:latin typeface="Arial"/>
                <a:cs typeface="Arial"/>
              </a:rPr>
              <a:t>s</a:t>
            </a:r>
            <a:r>
              <a:rPr sz="900" spc="-35" dirty="0">
                <a:latin typeface="Arial"/>
                <a:cs typeface="Arial"/>
              </a:rPr>
              <a:t> </a:t>
            </a:r>
            <a:r>
              <a:rPr sz="900" dirty="0">
                <a:latin typeface="Arial"/>
                <a:cs typeface="Arial"/>
              </a:rPr>
              <a:t>a</a:t>
            </a:r>
            <a:r>
              <a:rPr sz="900" spc="-35" dirty="0">
                <a:latin typeface="Arial"/>
                <a:cs typeface="Arial"/>
              </a:rPr>
              <a:t> </a:t>
            </a:r>
            <a:r>
              <a:rPr sz="900" spc="-20" dirty="0">
                <a:latin typeface="Arial"/>
                <a:cs typeface="Arial"/>
              </a:rPr>
              <a:t>$2</a:t>
            </a:r>
            <a:r>
              <a:rPr sz="900" dirty="0">
                <a:latin typeface="Arial"/>
                <a:cs typeface="Arial"/>
              </a:rPr>
              <a:t>0</a:t>
            </a:r>
            <a:r>
              <a:rPr sz="900" spc="-35" dirty="0">
                <a:latin typeface="Arial"/>
                <a:cs typeface="Arial"/>
              </a:rPr>
              <a:t> </a:t>
            </a:r>
            <a:r>
              <a:rPr sz="900" spc="-20" dirty="0">
                <a:latin typeface="Arial"/>
                <a:cs typeface="Arial"/>
              </a:rPr>
              <a:t>cancellatio</a:t>
            </a:r>
            <a:r>
              <a:rPr sz="900" dirty="0">
                <a:latin typeface="Arial"/>
                <a:cs typeface="Arial"/>
              </a:rPr>
              <a:t>n</a:t>
            </a:r>
            <a:r>
              <a:rPr sz="900" spc="-35" dirty="0">
                <a:latin typeface="Arial"/>
                <a:cs typeface="Arial"/>
              </a:rPr>
              <a:t> </a:t>
            </a:r>
            <a:r>
              <a:rPr sz="900" spc="-20" dirty="0">
                <a:latin typeface="Arial"/>
                <a:cs typeface="Arial"/>
              </a:rPr>
              <a:t>fee</a:t>
            </a:r>
            <a:r>
              <a:rPr sz="900" dirty="0">
                <a:latin typeface="Arial"/>
                <a:cs typeface="Arial"/>
              </a:rPr>
              <a:t>,</a:t>
            </a:r>
            <a:r>
              <a:rPr sz="900" spc="-35" dirty="0">
                <a:latin typeface="Arial"/>
                <a:cs typeface="Arial"/>
              </a:rPr>
              <a:t> </a:t>
            </a:r>
            <a:r>
              <a:rPr sz="900" spc="-20" dirty="0">
                <a:latin typeface="Arial"/>
                <a:cs typeface="Arial"/>
              </a:rPr>
              <a:t>wil</a:t>
            </a:r>
            <a:r>
              <a:rPr sz="900" dirty="0">
                <a:latin typeface="Arial"/>
                <a:cs typeface="Arial"/>
              </a:rPr>
              <a:t>l</a:t>
            </a:r>
            <a:r>
              <a:rPr sz="900" spc="-35" dirty="0">
                <a:latin typeface="Arial"/>
                <a:cs typeface="Arial"/>
              </a:rPr>
              <a:t> </a:t>
            </a:r>
            <a:r>
              <a:rPr sz="900" spc="-20" dirty="0">
                <a:latin typeface="Arial"/>
                <a:cs typeface="Arial"/>
              </a:rPr>
              <a:t>b</a:t>
            </a:r>
            <a:r>
              <a:rPr sz="900" dirty="0">
                <a:latin typeface="Arial"/>
                <a:cs typeface="Arial"/>
              </a:rPr>
              <a:t>e</a:t>
            </a:r>
            <a:r>
              <a:rPr sz="900" spc="-35" dirty="0">
                <a:latin typeface="Arial"/>
                <a:cs typeface="Arial"/>
              </a:rPr>
              <a:t> </a:t>
            </a:r>
            <a:r>
              <a:rPr sz="900" spc="-20" dirty="0">
                <a:latin typeface="Arial"/>
                <a:cs typeface="Arial"/>
              </a:rPr>
              <a:t>grante</a:t>
            </a:r>
            <a:r>
              <a:rPr sz="900" dirty="0">
                <a:latin typeface="Arial"/>
                <a:cs typeface="Arial"/>
              </a:rPr>
              <a:t>d</a:t>
            </a:r>
            <a:r>
              <a:rPr sz="900" spc="-35" dirty="0">
                <a:latin typeface="Arial"/>
                <a:cs typeface="Arial"/>
              </a:rPr>
              <a:t> </a:t>
            </a:r>
            <a:r>
              <a:rPr sz="900" spc="-20" dirty="0">
                <a:latin typeface="Arial"/>
                <a:cs typeface="Arial"/>
              </a:rPr>
              <a:t>i</a:t>
            </a:r>
            <a:r>
              <a:rPr sz="900" dirty="0">
                <a:latin typeface="Arial"/>
                <a:cs typeface="Arial"/>
              </a:rPr>
              <a:t>f</a:t>
            </a:r>
            <a:r>
              <a:rPr sz="900" spc="-35" dirty="0">
                <a:latin typeface="Arial"/>
                <a:cs typeface="Arial"/>
              </a:rPr>
              <a:t> </a:t>
            </a:r>
            <a:r>
              <a:rPr sz="900" spc="-20" dirty="0">
                <a:latin typeface="Arial"/>
                <a:cs typeface="Arial"/>
              </a:rPr>
              <a:t>notic</a:t>
            </a:r>
            <a:r>
              <a:rPr sz="900" dirty="0">
                <a:latin typeface="Arial"/>
                <a:cs typeface="Arial"/>
              </a:rPr>
              <a:t>e</a:t>
            </a:r>
            <a:r>
              <a:rPr sz="900" spc="-35" dirty="0">
                <a:latin typeface="Arial"/>
                <a:cs typeface="Arial"/>
              </a:rPr>
              <a:t> </a:t>
            </a:r>
            <a:r>
              <a:rPr sz="900" spc="-20" dirty="0">
                <a:latin typeface="Arial"/>
                <a:cs typeface="Arial"/>
              </a:rPr>
              <a:t>i</a:t>
            </a:r>
            <a:r>
              <a:rPr sz="900" dirty="0">
                <a:latin typeface="Arial"/>
                <a:cs typeface="Arial"/>
              </a:rPr>
              <a:t>s</a:t>
            </a:r>
            <a:r>
              <a:rPr sz="900" spc="-35" dirty="0">
                <a:latin typeface="Arial"/>
                <a:cs typeface="Arial"/>
              </a:rPr>
              <a:t> </a:t>
            </a:r>
            <a:r>
              <a:rPr sz="900" spc="-20" dirty="0">
                <a:latin typeface="Arial"/>
                <a:cs typeface="Arial"/>
              </a:rPr>
              <a:t>receive</a:t>
            </a:r>
            <a:r>
              <a:rPr sz="900" dirty="0">
                <a:latin typeface="Arial"/>
                <a:cs typeface="Arial"/>
              </a:rPr>
              <a:t>d</a:t>
            </a:r>
            <a:r>
              <a:rPr sz="900" spc="-35" dirty="0">
                <a:latin typeface="Arial"/>
                <a:cs typeface="Arial"/>
              </a:rPr>
              <a:t> </a:t>
            </a:r>
            <a:r>
              <a:rPr sz="900" spc="-20" dirty="0">
                <a:latin typeface="Arial"/>
                <a:cs typeface="Arial"/>
              </a:rPr>
              <a:t>n</a:t>
            </a:r>
            <a:r>
              <a:rPr sz="900" dirty="0">
                <a:latin typeface="Arial"/>
                <a:cs typeface="Arial"/>
              </a:rPr>
              <a:t>o</a:t>
            </a:r>
            <a:r>
              <a:rPr sz="900" spc="-35" dirty="0">
                <a:latin typeface="Arial"/>
                <a:cs typeface="Arial"/>
              </a:rPr>
              <a:t> </a:t>
            </a:r>
            <a:r>
              <a:rPr sz="900" spc="-20" dirty="0">
                <a:latin typeface="Arial"/>
                <a:cs typeface="Arial"/>
              </a:rPr>
              <a:t>later tha</a:t>
            </a:r>
            <a:r>
              <a:rPr sz="900" dirty="0">
                <a:latin typeface="Arial"/>
                <a:cs typeface="Arial"/>
              </a:rPr>
              <a:t>n</a:t>
            </a:r>
            <a:r>
              <a:rPr sz="900" spc="-35" dirty="0">
                <a:latin typeface="Arial"/>
                <a:cs typeface="Arial"/>
              </a:rPr>
              <a:t> </a:t>
            </a:r>
            <a:r>
              <a:rPr sz="900" spc="-20" dirty="0">
                <a:latin typeface="Arial"/>
                <a:cs typeface="Arial"/>
              </a:rPr>
              <a:t>Octobe</a:t>
            </a:r>
            <a:r>
              <a:rPr sz="900" dirty="0">
                <a:latin typeface="Arial"/>
                <a:cs typeface="Arial"/>
              </a:rPr>
              <a:t>r</a:t>
            </a:r>
            <a:r>
              <a:rPr sz="900" spc="-35" dirty="0">
                <a:latin typeface="Arial"/>
                <a:cs typeface="Arial"/>
              </a:rPr>
              <a:t> </a:t>
            </a:r>
            <a:r>
              <a:rPr sz="900" spc="-20" dirty="0">
                <a:latin typeface="Arial"/>
                <a:cs typeface="Arial"/>
              </a:rPr>
              <a:t>25</a:t>
            </a:r>
            <a:r>
              <a:rPr sz="900" dirty="0">
                <a:latin typeface="Arial"/>
                <a:cs typeface="Arial"/>
              </a:rPr>
              <a:t>,</a:t>
            </a:r>
            <a:r>
              <a:rPr sz="900" spc="-35" dirty="0">
                <a:latin typeface="Arial"/>
                <a:cs typeface="Arial"/>
              </a:rPr>
              <a:t> </a:t>
            </a:r>
            <a:r>
              <a:rPr sz="900" spc="-20" dirty="0">
                <a:latin typeface="Arial"/>
                <a:cs typeface="Arial"/>
              </a:rPr>
              <a:t>201</a:t>
            </a:r>
            <a:r>
              <a:rPr lang="en-US" sz="900" spc="-20" dirty="0">
                <a:latin typeface="Arial"/>
                <a:cs typeface="Arial"/>
              </a:rPr>
              <a:t>9</a:t>
            </a:r>
            <a:r>
              <a:rPr sz="900" dirty="0">
                <a:latin typeface="Arial"/>
                <a:cs typeface="Arial"/>
              </a:rPr>
              <a:t>.</a:t>
            </a:r>
            <a:r>
              <a:rPr sz="900" spc="-35" dirty="0">
                <a:latin typeface="Arial"/>
                <a:cs typeface="Arial"/>
              </a:rPr>
              <a:t> </a:t>
            </a:r>
            <a:r>
              <a:rPr sz="900" spc="-20" dirty="0">
                <a:latin typeface="Arial"/>
                <a:cs typeface="Arial"/>
              </a:rPr>
              <a:t>Refund</a:t>
            </a:r>
            <a:r>
              <a:rPr sz="900" dirty="0">
                <a:latin typeface="Arial"/>
                <a:cs typeface="Arial"/>
              </a:rPr>
              <a:t>s</a:t>
            </a:r>
            <a:r>
              <a:rPr sz="900" spc="-35" dirty="0">
                <a:latin typeface="Arial"/>
                <a:cs typeface="Arial"/>
              </a:rPr>
              <a:t> </a:t>
            </a:r>
            <a:r>
              <a:rPr sz="900" spc="-20" dirty="0">
                <a:latin typeface="Arial"/>
                <a:cs typeface="Arial"/>
              </a:rPr>
              <a:t>wil</a:t>
            </a:r>
            <a:r>
              <a:rPr sz="900" dirty="0">
                <a:latin typeface="Arial"/>
                <a:cs typeface="Arial"/>
              </a:rPr>
              <a:t>l</a:t>
            </a:r>
            <a:r>
              <a:rPr sz="900" spc="-35" dirty="0">
                <a:latin typeface="Arial"/>
                <a:cs typeface="Arial"/>
              </a:rPr>
              <a:t> </a:t>
            </a:r>
            <a:r>
              <a:rPr sz="900" spc="-20" dirty="0">
                <a:latin typeface="Arial"/>
                <a:cs typeface="Arial"/>
              </a:rPr>
              <a:t>no</a:t>
            </a:r>
            <a:r>
              <a:rPr sz="900" dirty="0">
                <a:latin typeface="Arial"/>
                <a:cs typeface="Arial"/>
              </a:rPr>
              <a:t>t</a:t>
            </a:r>
            <a:r>
              <a:rPr sz="900" spc="-35" dirty="0">
                <a:latin typeface="Arial"/>
                <a:cs typeface="Arial"/>
              </a:rPr>
              <a:t> </a:t>
            </a:r>
            <a:r>
              <a:rPr sz="900" spc="-20" dirty="0">
                <a:latin typeface="Arial"/>
                <a:cs typeface="Arial"/>
              </a:rPr>
              <a:t>b</a:t>
            </a:r>
            <a:r>
              <a:rPr sz="900" dirty="0">
                <a:latin typeface="Arial"/>
                <a:cs typeface="Arial"/>
              </a:rPr>
              <a:t>e</a:t>
            </a:r>
            <a:r>
              <a:rPr sz="900" spc="-35" dirty="0">
                <a:latin typeface="Arial"/>
                <a:cs typeface="Arial"/>
              </a:rPr>
              <a:t> </a:t>
            </a:r>
            <a:r>
              <a:rPr sz="900" spc="-20" dirty="0">
                <a:latin typeface="Arial"/>
                <a:cs typeface="Arial"/>
              </a:rPr>
              <a:t>issue</a:t>
            </a:r>
            <a:r>
              <a:rPr sz="900" dirty="0">
                <a:latin typeface="Arial"/>
                <a:cs typeface="Arial"/>
              </a:rPr>
              <a:t>d</a:t>
            </a:r>
            <a:r>
              <a:rPr sz="900" spc="-35" dirty="0">
                <a:latin typeface="Arial"/>
                <a:cs typeface="Arial"/>
              </a:rPr>
              <a:t> </a:t>
            </a:r>
            <a:r>
              <a:rPr sz="900" spc="-20" dirty="0">
                <a:latin typeface="Arial"/>
                <a:cs typeface="Arial"/>
              </a:rPr>
              <a:t>fo</a:t>
            </a:r>
            <a:r>
              <a:rPr sz="900" dirty="0">
                <a:latin typeface="Arial"/>
                <a:cs typeface="Arial"/>
              </a:rPr>
              <a:t>r</a:t>
            </a:r>
            <a:r>
              <a:rPr sz="900" spc="-35" dirty="0">
                <a:latin typeface="Arial"/>
                <a:cs typeface="Arial"/>
              </a:rPr>
              <a:t> </a:t>
            </a:r>
            <a:r>
              <a:rPr sz="900" spc="-20" dirty="0">
                <a:latin typeface="Arial"/>
                <a:cs typeface="Arial"/>
              </a:rPr>
              <a:t>an</a:t>
            </a:r>
            <a:r>
              <a:rPr sz="900" dirty="0">
                <a:latin typeface="Arial"/>
                <a:cs typeface="Arial"/>
              </a:rPr>
              <a:t>y</a:t>
            </a:r>
            <a:r>
              <a:rPr sz="900" spc="-35" dirty="0">
                <a:latin typeface="Arial"/>
                <a:cs typeface="Arial"/>
              </a:rPr>
              <a:t> </a:t>
            </a:r>
            <a:r>
              <a:rPr sz="900" spc="-20" dirty="0">
                <a:latin typeface="Arial"/>
                <a:cs typeface="Arial"/>
              </a:rPr>
              <a:t>cancellatio</a:t>
            </a:r>
            <a:r>
              <a:rPr sz="900" dirty="0">
                <a:latin typeface="Arial"/>
                <a:cs typeface="Arial"/>
              </a:rPr>
              <a:t>n</a:t>
            </a:r>
            <a:r>
              <a:rPr sz="900" spc="-35" dirty="0">
                <a:latin typeface="Arial"/>
                <a:cs typeface="Arial"/>
              </a:rPr>
              <a:t> </a:t>
            </a:r>
            <a:r>
              <a:rPr sz="900" spc="-20" dirty="0">
                <a:latin typeface="Arial"/>
                <a:cs typeface="Arial"/>
              </a:rPr>
              <a:t>receive</a:t>
            </a:r>
            <a:r>
              <a:rPr sz="900" dirty="0">
                <a:latin typeface="Arial"/>
                <a:cs typeface="Arial"/>
              </a:rPr>
              <a:t>d</a:t>
            </a:r>
            <a:r>
              <a:rPr sz="900" spc="-35" dirty="0">
                <a:latin typeface="Arial"/>
                <a:cs typeface="Arial"/>
              </a:rPr>
              <a:t> </a:t>
            </a:r>
            <a:r>
              <a:rPr sz="900" spc="-20" dirty="0">
                <a:latin typeface="Arial"/>
                <a:cs typeface="Arial"/>
              </a:rPr>
              <a:t>afte</a:t>
            </a:r>
            <a:r>
              <a:rPr sz="900" dirty="0">
                <a:latin typeface="Arial"/>
                <a:cs typeface="Arial"/>
              </a:rPr>
              <a:t>r</a:t>
            </a:r>
            <a:r>
              <a:rPr sz="900" spc="-35" dirty="0">
                <a:latin typeface="Arial"/>
                <a:cs typeface="Arial"/>
              </a:rPr>
              <a:t> </a:t>
            </a:r>
            <a:r>
              <a:rPr sz="900" spc="-20" dirty="0">
                <a:latin typeface="Arial"/>
                <a:cs typeface="Arial"/>
              </a:rPr>
              <a:t>thi</a:t>
            </a:r>
            <a:r>
              <a:rPr sz="900" dirty="0">
                <a:latin typeface="Arial"/>
                <a:cs typeface="Arial"/>
              </a:rPr>
              <a:t>s</a:t>
            </a:r>
            <a:r>
              <a:rPr sz="900" spc="-35" dirty="0">
                <a:latin typeface="Arial"/>
                <a:cs typeface="Arial"/>
              </a:rPr>
              <a:t> </a:t>
            </a:r>
            <a:r>
              <a:rPr sz="900" spc="-20" dirty="0">
                <a:latin typeface="Arial"/>
                <a:cs typeface="Arial"/>
              </a:rPr>
              <a:t>date</a:t>
            </a:r>
            <a:r>
              <a:rPr sz="900" dirty="0">
                <a:latin typeface="Arial"/>
                <a:cs typeface="Arial"/>
              </a:rPr>
              <a:t>.</a:t>
            </a:r>
            <a:r>
              <a:rPr sz="900" spc="-35" dirty="0">
                <a:latin typeface="Arial"/>
                <a:cs typeface="Arial"/>
              </a:rPr>
              <a:t> </a:t>
            </a:r>
            <a:r>
              <a:rPr sz="900" spc="-20" dirty="0">
                <a:latin typeface="Arial"/>
                <a:cs typeface="Arial"/>
              </a:rPr>
              <a:t>Refunds canno</a:t>
            </a:r>
            <a:r>
              <a:rPr sz="900" dirty="0">
                <a:latin typeface="Arial"/>
                <a:cs typeface="Arial"/>
              </a:rPr>
              <a:t>t</a:t>
            </a:r>
            <a:r>
              <a:rPr sz="900" spc="-35" dirty="0">
                <a:latin typeface="Arial"/>
                <a:cs typeface="Arial"/>
              </a:rPr>
              <a:t> </a:t>
            </a:r>
            <a:r>
              <a:rPr sz="900" spc="-20" dirty="0">
                <a:latin typeface="Arial"/>
                <a:cs typeface="Arial"/>
              </a:rPr>
              <a:t>b</a:t>
            </a:r>
            <a:r>
              <a:rPr sz="900" dirty="0">
                <a:latin typeface="Arial"/>
                <a:cs typeface="Arial"/>
              </a:rPr>
              <a:t>e</a:t>
            </a:r>
            <a:r>
              <a:rPr sz="900" spc="-35" dirty="0">
                <a:latin typeface="Arial"/>
                <a:cs typeface="Arial"/>
              </a:rPr>
              <a:t> </a:t>
            </a:r>
            <a:r>
              <a:rPr sz="900" spc="-20" dirty="0">
                <a:latin typeface="Arial"/>
                <a:cs typeface="Arial"/>
              </a:rPr>
              <a:t>give</a:t>
            </a:r>
            <a:r>
              <a:rPr sz="900" dirty="0">
                <a:latin typeface="Arial"/>
                <a:cs typeface="Arial"/>
              </a:rPr>
              <a:t>n</a:t>
            </a:r>
            <a:r>
              <a:rPr sz="900" spc="-35" dirty="0">
                <a:latin typeface="Arial"/>
                <a:cs typeface="Arial"/>
              </a:rPr>
              <a:t> </a:t>
            </a:r>
            <a:r>
              <a:rPr sz="900" spc="-20" dirty="0">
                <a:latin typeface="Arial"/>
                <a:cs typeface="Arial"/>
              </a:rPr>
              <a:t>fo</a:t>
            </a:r>
            <a:r>
              <a:rPr sz="900" dirty="0">
                <a:latin typeface="Arial"/>
                <a:cs typeface="Arial"/>
              </a:rPr>
              <a:t>r</a:t>
            </a:r>
            <a:r>
              <a:rPr sz="900" spc="-35" dirty="0">
                <a:latin typeface="Arial"/>
                <a:cs typeface="Arial"/>
              </a:rPr>
              <a:t> </a:t>
            </a:r>
            <a:r>
              <a:rPr sz="900" spc="-20" dirty="0">
                <a:latin typeface="Arial"/>
                <a:cs typeface="Arial"/>
              </a:rPr>
              <a:t>“n</a:t>
            </a:r>
            <a:r>
              <a:rPr sz="900" dirty="0">
                <a:latin typeface="Arial"/>
                <a:cs typeface="Arial"/>
              </a:rPr>
              <a:t>o</a:t>
            </a:r>
            <a:r>
              <a:rPr sz="900" spc="-35" dirty="0">
                <a:latin typeface="Arial"/>
                <a:cs typeface="Arial"/>
              </a:rPr>
              <a:t> </a:t>
            </a:r>
            <a:r>
              <a:rPr sz="900" spc="-20" dirty="0">
                <a:latin typeface="Arial"/>
                <a:cs typeface="Arial"/>
              </a:rPr>
              <a:t>shows.</a:t>
            </a:r>
            <a:r>
              <a:rPr sz="900" dirty="0">
                <a:latin typeface="Arial"/>
                <a:cs typeface="Arial"/>
              </a:rPr>
              <a:t>”</a:t>
            </a:r>
            <a:r>
              <a:rPr sz="900" spc="-35" dirty="0">
                <a:latin typeface="Arial"/>
                <a:cs typeface="Arial"/>
              </a:rPr>
              <a:t> </a:t>
            </a:r>
            <a:r>
              <a:rPr sz="900" spc="-20" dirty="0">
                <a:latin typeface="Arial"/>
                <a:cs typeface="Arial"/>
              </a:rPr>
              <a:t>Fo</a:t>
            </a:r>
            <a:r>
              <a:rPr sz="900" dirty="0">
                <a:latin typeface="Arial"/>
                <a:cs typeface="Arial"/>
              </a:rPr>
              <a:t>r</a:t>
            </a:r>
            <a:r>
              <a:rPr sz="900" spc="-35" dirty="0">
                <a:latin typeface="Arial"/>
                <a:cs typeface="Arial"/>
              </a:rPr>
              <a:t> </a:t>
            </a:r>
            <a:r>
              <a:rPr sz="900" spc="-20" dirty="0">
                <a:latin typeface="Arial"/>
                <a:cs typeface="Arial"/>
              </a:rPr>
              <a:t>cancellatio</a:t>
            </a:r>
            <a:r>
              <a:rPr sz="900" dirty="0">
                <a:latin typeface="Arial"/>
                <a:cs typeface="Arial"/>
              </a:rPr>
              <a:t>n</a:t>
            </a:r>
            <a:r>
              <a:rPr sz="900" spc="-35" dirty="0">
                <a:latin typeface="Arial"/>
                <a:cs typeface="Arial"/>
              </a:rPr>
              <a:t> </a:t>
            </a:r>
            <a:r>
              <a:rPr sz="900" spc="-20" dirty="0">
                <a:latin typeface="Arial"/>
                <a:cs typeface="Arial"/>
              </a:rPr>
              <a:t>requests</a:t>
            </a:r>
            <a:r>
              <a:rPr sz="900" dirty="0">
                <a:latin typeface="Arial"/>
                <a:cs typeface="Arial"/>
              </a:rPr>
              <a:t>,</a:t>
            </a:r>
            <a:r>
              <a:rPr sz="900" spc="-35" dirty="0">
                <a:latin typeface="Arial"/>
                <a:cs typeface="Arial"/>
              </a:rPr>
              <a:t> </a:t>
            </a:r>
            <a:r>
              <a:rPr sz="900" spc="-20" dirty="0">
                <a:latin typeface="Arial"/>
                <a:cs typeface="Arial"/>
              </a:rPr>
              <a:t>pleas</a:t>
            </a:r>
            <a:r>
              <a:rPr sz="900" dirty="0">
                <a:latin typeface="Arial"/>
                <a:cs typeface="Arial"/>
              </a:rPr>
              <a:t>e</a:t>
            </a:r>
            <a:r>
              <a:rPr sz="900" spc="-30" dirty="0">
                <a:latin typeface="Arial"/>
                <a:cs typeface="Arial"/>
              </a:rPr>
              <a:t> </a:t>
            </a:r>
            <a:r>
              <a:rPr sz="900" spc="-20" dirty="0">
                <a:latin typeface="Arial"/>
                <a:cs typeface="Arial"/>
              </a:rPr>
              <a:t>e-mai</a:t>
            </a:r>
            <a:r>
              <a:rPr sz="900" dirty="0">
                <a:latin typeface="Arial"/>
                <a:cs typeface="Arial"/>
              </a:rPr>
              <a:t>l</a:t>
            </a:r>
            <a:r>
              <a:rPr sz="900" spc="-35" dirty="0">
                <a:latin typeface="Arial"/>
                <a:cs typeface="Arial"/>
              </a:rPr>
              <a:t> </a:t>
            </a:r>
            <a:r>
              <a:rPr sz="900" spc="-20" dirty="0">
                <a:latin typeface="Arial"/>
                <a:cs typeface="Arial"/>
              </a:rPr>
              <a:t>cce@ubhc.rutgers.edu.</a:t>
            </a:r>
            <a:endParaRPr sz="1000" dirty="0">
              <a:latin typeface="Arial"/>
              <a:cs typeface="Arial"/>
            </a:endParaRPr>
          </a:p>
        </p:txBody>
      </p:sp>
      <p:sp>
        <p:nvSpPr>
          <p:cNvPr id="34" name="object 34"/>
          <p:cNvSpPr txBox="1"/>
          <p:nvPr/>
        </p:nvSpPr>
        <p:spPr>
          <a:xfrm>
            <a:off x="10210800" y="3276600"/>
            <a:ext cx="4419600" cy="3470950"/>
          </a:xfrm>
          <a:prstGeom prst="rect">
            <a:avLst/>
          </a:prstGeom>
        </p:spPr>
        <p:txBody>
          <a:bodyPr vert="horz" wrap="square" lIns="0" tIns="0" rIns="0" bIns="0" rtlCol="0">
            <a:spAutoFit/>
          </a:bodyPr>
          <a:lstStyle/>
          <a:p>
            <a:pPr marL="12700">
              <a:lnSpc>
                <a:spcPts val="1385"/>
              </a:lnSpc>
            </a:pPr>
            <a:r>
              <a:rPr sz="1050" b="1" spc="-10" dirty="0">
                <a:solidFill>
                  <a:srgbClr val="F63D41"/>
                </a:solidFill>
                <a:latin typeface="Arial Rounded MT Bold"/>
                <a:cs typeface="Arial Rounded MT Bold"/>
              </a:rPr>
              <a:t>CONTINUIN</a:t>
            </a:r>
            <a:r>
              <a:rPr sz="1050" b="1" spc="-5" dirty="0">
                <a:solidFill>
                  <a:srgbClr val="F63D41"/>
                </a:solidFill>
                <a:latin typeface="Arial Rounded MT Bold"/>
                <a:cs typeface="Arial Rounded MT Bold"/>
              </a:rPr>
              <a:t>G</a:t>
            </a:r>
            <a:r>
              <a:rPr sz="1050" b="1" spc="5" dirty="0">
                <a:solidFill>
                  <a:srgbClr val="F63D41"/>
                </a:solidFill>
                <a:latin typeface="Arial Rounded MT Bold"/>
                <a:cs typeface="Arial Rounded MT Bold"/>
              </a:rPr>
              <a:t> </a:t>
            </a:r>
            <a:r>
              <a:rPr sz="1050" b="1" spc="-5" dirty="0">
                <a:solidFill>
                  <a:srgbClr val="F63D41"/>
                </a:solidFill>
                <a:latin typeface="Arial Rounded MT Bold"/>
                <a:cs typeface="Arial Rounded MT Bold"/>
              </a:rPr>
              <a:t>EDU</a:t>
            </a:r>
            <a:r>
              <a:rPr sz="1050" b="1" spc="-10" dirty="0">
                <a:solidFill>
                  <a:srgbClr val="F63D41"/>
                </a:solidFill>
                <a:latin typeface="Arial Rounded MT Bold"/>
                <a:cs typeface="Arial Rounded MT Bold"/>
              </a:rPr>
              <a:t>C</a:t>
            </a:r>
            <a:r>
              <a:rPr sz="1050" b="1" spc="-114" dirty="0">
                <a:solidFill>
                  <a:srgbClr val="F63D41"/>
                </a:solidFill>
                <a:latin typeface="Arial Rounded MT Bold"/>
                <a:cs typeface="Arial Rounded MT Bold"/>
              </a:rPr>
              <a:t>A</a:t>
            </a:r>
            <a:r>
              <a:rPr sz="1050" b="1" dirty="0">
                <a:solidFill>
                  <a:srgbClr val="F63D41"/>
                </a:solidFill>
                <a:latin typeface="Arial Rounded MT Bold"/>
                <a:cs typeface="Arial Rounded MT Bold"/>
              </a:rPr>
              <a:t>TION:</a:t>
            </a:r>
            <a:endParaRPr lang="en-US" sz="1050" b="1" dirty="0">
              <a:latin typeface="Arial Rounded MT Bold"/>
              <a:cs typeface="Arial Rounded MT Bold"/>
            </a:endParaRPr>
          </a:p>
          <a:p>
            <a:r>
              <a:rPr lang="en-US" sz="600" spc="-25" dirty="0">
                <a:solidFill>
                  <a:srgbClr val="231F20"/>
                </a:solidFill>
                <a:latin typeface="Arial"/>
                <a:cs typeface="Arial"/>
              </a:rPr>
              <a:t>                          I</a:t>
            </a:r>
            <a:r>
              <a:rPr lang="en-US" sz="600" dirty="0">
                <a:solidFill>
                  <a:srgbClr val="231F20"/>
                </a:solidFill>
                <a:latin typeface="Arial"/>
                <a:cs typeface="Arial"/>
              </a:rPr>
              <a:t>n</a:t>
            </a:r>
            <a:r>
              <a:rPr lang="en-US" sz="600" spc="-50" dirty="0">
                <a:solidFill>
                  <a:srgbClr val="231F20"/>
                </a:solidFill>
                <a:latin typeface="Arial"/>
                <a:cs typeface="Arial"/>
              </a:rPr>
              <a:t> </a:t>
            </a:r>
            <a:r>
              <a:rPr lang="en-US" sz="600" spc="-25" dirty="0">
                <a:solidFill>
                  <a:srgbClr val="231F20"/>
                </a:solidFill>
                <a:latin typeface="Arial"/>
                <a:cs typeface="Arial"/>
              </a:rPr>
              <a:t>suppor</a:t>
            </a:r>
            <a:r>
              <a:rPr lang="en-US" sz="600" dirty="0">
                <a:solidFill>
                  <a:srgbClr val="231F20"/>
                </a:solidFill>
                <a:latin typeface="Arial"/>
                <a:cs typeface="Arial"/>
              </a:rPr>
              <a:t>t</a:t>
            </a:r>
            <a:r>
              <a:rPr lang="en-US" sz="600" spc="-50" dirty="0">
                <a:solidFill>
                  <a:srgbClr val="231F20"/>
                </a:solidFill>
                <a:latin typeface="Arial"/>
                <a:cs typeface="Arial"/>
              </a:rPr>
              <a:t> </a:t>
            </a:r>
            <a:r>
              <a:rPr lang="en-US" sz="600" spc="-25" dirty="0">
                <a:solidFill>
                  <a:srgbClr val="231F20"/>
                </a:solidFill>
                <a:latin typeface="Arial"/>
                <a:cs typeface="Arial"/>
              </a:rPr>
              <a:t>o</a:t>
            </a:r>
            <a:r>
              <a:rPr lang="en-US" sz="600" dirty="0">
                <a:solidFill>
                  <a:srgbClr val="231F20"/>
                </a:solidFill>
                <a:latin typeface="Arial"/>
                <a:cs typeface="Arial"/>
              </a:rPr>
              <a:t>f</a:t>
            </a:r>
            <a:r>
              <a:rPr lang="en-US" sz="600" spc="-50" dirty="0">
                <a:solidFill>
                  <a:srgbClr val="231F20"/>
                </a:solidFill>
                <a:latin typeface="Arial"/>
                <a:cs typeface="Arial"/>
              </a:rPr>
              <a:t> </a:t>
            </a:r>
            <a:r>
              <a:rPr lang="en-US" sz="600" spc="-25" dirty="0">
                <a:solidFill>
                  <a:srgbClr val="231F20"/>
                </a:solidFill>
                <a:latin typeface="Arial"/>
                <a:cs typeface="Arial"/>
              </a:rPr>
              <a:t>improvin</a:t>
            </a:r>
            <a:r>
              <a:rPr lang="en-US" sz="600" dirty="0">
                <a:solidFill>
                  <a:srgbClr val="231F20"/>
                </a:solidFill>
                <a:latin typeface="Arial"/>
                <a:cs typeface="Arial"/>
              </a:rPr>
              <a:t>g</a:t>
            </a:r>
            <a:r>
              <a:rPr lang="en-US" sz="600" spc="-50" dirty="0">
                <a:solidFill>
                  <a:srgbClr val="231F20"/>
                </a:solidFill>
                <a:latin typeface="Arial"/>
                <a:cs typeface="Arial"/>
              </a:rPr>
              <a:t> </a:t>
            </a:r>
            <a:r>
              <a:rPr lang="en-US" sz="600" spc="-25" dirty="0">
                <a:solidFill>
                  <a:srgbClr val="231F20"/>
                </a:solidFill>
                <a:latin typeface="Arial"/>
                <a:cs typeface="Arial"/>
              </a:rPr>
              <a:t>patien</a:t>
            </a:r>
            <a:r>
              <a:rPr lang="en-US" sz="600" dirty="0">
                <a:solidFill>
                  <a:srgbClr val="231F20"/>
                </a:solidFill>
                <a:latin typeface="Arial"/>
                <a:cs typeface="Arial"/>
              </a:rPr>
              <a:t>t</a:t>
            </a:r>
            <a:r>
              <a:rPr lang="en-US" sz="600" spc="-50" dirty="0">
                <a:solidFill>
                  <a:srgbClr val="231F20"/>
                </a:solidFill>
                <a:latin typeface="Arial"/>
                <a:cs typeface="Arial"/>
              </a:rPr>
              <a:t> </a:t>
            </a:r>
            <a:r>
              <a:rPr lang="en-US" sz="600" spc="-25" dirty="0">
                <a:solidFill>
                  <a:srgbClr val="231F20"/>
                </a:solidFill>
                <a:latin typeface="Arial"/>
                <a:cs typeface="Arial"/>
              </a:rPr>
              <a:t>care</a:t>
            </a:r>
            <a:r>
              <a:rPr lang="en-US" sz="600" dirty="0">
                <a:solidFill>
                  <a:srgbClr val="231F20"/>
                </a:solidFill>
                <a:latin typeface="Arial"/>
                <a:cs typeface="Arial"/>
              </a:rPr>
              <a:t>,</a:t>
            </a:r>
            <a:r>
              <a:rPr lang="en-US" sz="600" spc="-50" dirty="0">
                <a:solidFill>
                  <a:srgbClr val="231F20"/>
                </a:solidFill>
                <a:latin typeface="Arial"/>
                <a:cs typeface="Arial"/>
              </a:rPr>
              <a:t> </a:t>
            </a:r>
            <a:r>
              <a:rPr lang="en-US" sz="600" spc="-25" dirty="0">
                <a:solidFill>
                  <a:srgbClr val="231F20"/>
                </a:solidFill>
                <a:latin typeface="Arial"/>
                <a:cs typeface="Arial"/>
              </a:rPr>
              <a:t>Rutger</a:t>
            </a:r>
            <a:r>
              <a:rPr lang="en-US" sz="600" dirty="0">
                <a:solidFill>
                  <a:srgbClr val="231F20"/>
                </a:solidFill>
                <a:latin typeface="Arial"/>
                <a:cs typeface="Arial"/>
              </a:rPr>
              <a:t>s</a:t>
            </a:r>
            <a:r>
              <a:rPr lang="en-US" sz="600" spc="-50" dirty="0">
                <a:solidFill>
                  <a:srgbClr val="231F20"/>
                </a:solidFill>
                <a:latin typeface="Arial"/>
                <a:cs typeface="Arial"/>
              </a:rPr>
              <a:t> </a:t>
            </a:r>
            <a:r>
              <a:rPr lang="en-US" sz="600" spc="-25" dirty="0">
                <a:solidFill>
                  <a:srgbClr val="231F20"/>
                </a:solidFill>
                <a:latin typeface="Arial"/>
                <a:cs typeface="Arial"/>
              </a:rPr>
              <a:t>Biomedica</a:t>
            </a:r>
            <a:r>
              <a:rPr lang="en-US" sz="600" dirty="0">
                <a:solidFill>
                  <a:srgbClr val="231F20"/>
                </a:solidFill>
                <a:latin typeface="Arial"/>
                <a:cs typeface="Arial"/>
              </a:rPr>
              <a:t>l</a:t>
            </a:r>
            <a:r>
              <a:rPr lang="en-US" sz="600" spc="-50" dirty="0">
                <a:solidFill>
                  <a:srgbClr val="231F20"/>
                </a:solidFill>
                <a:latin typeface="Arial"/>
                <a:cs typeface="Arial"/>
              </a:rPr>
              <a:t> </a:t>
            </a:r>
            <a:r>
              <a:rPr lang="en-US" sz="600" spc="-25" dirty="0">
                <a:solidFill>
                  <a:srgbClr val="231F20"/>
                </a:solidFill>
                <a:latin typeface="Arial"/>
                <a:cs typeface="Arial"/>
              </a:rPr>
              <a:t>an</a:t>
            </a:r>
            <a:r>
              <a:rPr lang="en-US" sz="600" dirty="0">
                <a:solidFill>
                  <a:srgbClr val="231F20"/>
                </a:solidFill>
                <a:latin typeface="Arial"/>
                <a:cs typeface="Arial"/>
              </a:rPr>
              <a:t>d</a:t>
            </a:r>
            <a:r>
              <a:rPr lang="en-US" sz="600" spc="-50" dirty="0">
                <a:solidFill>
                  <a:srgbClr val="231F20"/>
                </a:solidFill>
                <a:latin typeface="Arial"/>
                <a:cs typeface="Arial"/>
              </a:rPr>
              <a:t> </a:t>
            </a:r>
            <a:r>
              <a:rPr lang="en-US" sz="600" spc="-25" dirty="0">
                <a:solidFill>
                  <a:srgbClr val="231F20"/>
                </a:solidFill>
                <a:latin typeface="Arial"/>
                <a:cs typeface="Arial"/>
              </a:rPr>
              <a:t>Healt</a:t>
            </a:r>
            <a:r>
              <a:rPr lang="en-US" sz="600" dirty="0">
                <a:solidFill>
                  <a:srgbClr val="231F20"/>
                </a:solidFill>
                <a:latin typeface="Arial"/>
                <a:cs typeface="Arial"/>
              </a:rPr>
              <a:t>h</a:t>
            </a:r>
            <a:r>
              <a:rPr lang="en-US" sz="600" spc="-50" dirty="0">
                <a:solidFill>
                  <a:srgbClr val="231F20"/>
                </a:solidFill>
                <a:latin typeface="Arial"/>
                <a:cs typeface="Arial"/>
              </a:rPr>
              <a:t> </a:t>
            </a:r>
            <a:r>
              <a:rPr lang="en-US" sz="600" spc="-25" dirty="0">
                <a:solidFill>
                  <a:srgbClr val="231F20"/>
                </a:solidFill>
                <a:latin typeface="Arial"/>
                <a:cs typeface="Arial"/>
              </a:rPr>
              <a:t>Science</a:t>
            </a:r>
            <a:r>
              <a:rPr lang="en-US" sz="600" dirty="0">
                <a:solidFill>
                  <a:srgbClr val="231F20"/>
                </a:solidFill>
                <a:latin typeface="Arial"/>
                <a:cs typeface="Arial"/>
              </a:rPr>
              <a:t>s</a:t>
            </a:r>
            <a:r>
              <a:rPr lang="en-US" sz="600" spc="-50" dirty="0">
                <a:solidFill>
                  <a:srgbClr val="231F20"/>
                </a:solidFill>
                <a:latin typeface="Arial"/>
                <a:cs typeface="Arial"/>
              </a:rPr>
              <a:t> </a:t>
            </a:r>
            <a:r>
              <a:rPr lang="en-US" sz="600" spc="-25" dirty="0">
                <a:solidFill>
                  <a:srgbClr val="231F20"/>
                </a:solidFill>
                <a:latin typeface="Arial"/>
                <a:cs typeface="Arial"/>
              </a:rPr>
              <a:t>is jointly accredited by the Accreditatio</a:t>
            </a:r>
            <a:r>
              <a:rPr lang="en-US" sz="600" dirty="0">
                <a:solidFill>
                  <a:srgbClr val="231F20"/>
                </a:solidFill>
                <a:latin typeface="Arial"/>
                <a:cs typeface="Arial"/>
              </a:rPr>
              <a:t>n</a:t>
            </a:r>
            <a:r>
              <a:rPr lang="en-US" sz="600" spc="-50" dirty="0">
                <a:solidFill>
                  <a:srgbClr val="231F20"/>
                </a:solidFill>
                <a:latin typeface="Arial"/>
                <a:cs typeface="Arial"/>
              </a:rPr>
              <a:t> </a:t>
            </a:r>
            <a:r>
              <a:rPr lang="en-US" sz="600" spc="-25" dirty="0">
                <a:solidFill>
                  <a:srgbClr val="231F20"/>
                </a:solidFill>
                <a:latin typeface="Arial"/>
                <a:cs typeface="Arial"/>
              </a:rPr>
              <a:t>Counci</a:t>
            </a:r>
            <a:r>
              <a:rPr lang="en-US" sz="600" dirty="0">
                <a:solidFill>
                  <a:srgbClr val="231F20"/>
                </a:solidFill>
                <a:latin typeface="Arial"/>
                <a:cs typeface="Arial"/>
              </a:rPr>
              <a:t>l</a:t>
            </a:r>
            <a:r>
              <a:rPr lang="en-US" sz="600" spc="-50" dirty="0">
                <a:solidFill>
                  <a:srgbClr val="231F20"/>
                </a:solidFill>
                <a:latin typeface="Arial"/>
                <a:cs typeface="Arial"/>
              </a:rPr>
              <a:t>                   </a:t>
            </a:r>
          </a:p>
          <a:p>
            <a:r>
              <a:rPr lang="en-US" sz="600" spc="-50" dirty="0">
                <a:solidFill>
                  <a:srgbClr val="231F20"/>
                </a:solidFill>
                <a:latin typeface="Arial"/>
                <a:cs typeface="Arial"/>
              </a:rPr>
              <a:t>                                </a:t>
            </a:r>
            <a:r>
              <a:rPr lang="en-US" sz="600" spc="-25" dirty="0">
                <a:solidFill>
                  <a:srgbClr val="231F20"/>
                </a:solidFill>
                <a:latin typeface="Arial"/>
                <a:cs typeface="Arial"/>
              </a:rPr>
              <a:t>fo</a:t>
            </a:r>
            <a:r>
              <a:rPr lang="en-US" sz="600" dirty="0">
                <a:solidFill>
                  <a:srgbClr val="231F20"/>
                </a:solidFill>
                <a:latin typeface="Arial"/>
                <a:cs typeface="Arial"/>
              </a:rPr>
              <a:t>r</a:t>
            </a:r>
            <a:r>
              <a:rPr lang="en-US" sz="600" spc="-50" dirty="0">
                <a:solidFill>
                  <a:srgbClr val="231F20"/>
                </a:solidFill>
                <a:latin typeface="Arial"/>
                <a:cs typeface="Arial"/>
              </a:rPr>
              <a:t> </a:t>
            </a:r>
            <a:r>
              <a:rPr lang="en-US" sz="600" spc="-25" dirty="0" err="1">
                <a:solidFill>
                  <a:srgbClr val="231F20"/>
                </a:solidFill>
                <a:latin typeface="Arial"/>
                <a:cs typeface="Arial"/>
              </a:rPr>
              <a:t>Continin</a:t>
            </a:r>
            <a:r>
              <a:rPr lang="en-US" sz="600" dirty="0" err="1">
                <a:solidFill>
                  <a:srgbClr val="231F20"/>
                </a:solidFill>
                <a:latin typeface="Arial"/>
                <a:cs typeface="Arial"/>
              </a:rPr>
              <a:t>g</a:t>
            </a:r>
            <a:r>
              <a:rPr lang="en-US" sz="600" spc="-50" dirty="0">
                <a:solidFill>
                  <a:srgbClr val="231F20"/>
                </a:solidFill>
                <a:latin typeface="Arial"/>
                <a:cs typeface="Arial"/>
              </a:rPr>
              <a:t> </a:t>
            </a:r>
            <a:r>
              <a:rPr lang="en-US" sz="600" spc="-25" dirty="0">
                <a:solidFill>
                  <a:srgbClr val="231F20"/>
                </a:solidFill>
                <a:latin typeface="Arial"/>
                <a:cs typeface="Arial"/>
              </a:rPr>
              <a:t>Medica</a:t>
            </a:r>
            <a:r>
              <a:rPr lang="en-US" sz="600" dirty="0">
                <a:solidFill>
                  <a:srgbClr val="231F20"/>
                </a:solidFill>
                <a:latin typeface="Arial"/>
                <a:cs typeface="Arial"/>
              </a:rPr>
              <a:t>l</a:t>
            </a:r>
            <a:r>
              <a:rPr lang="en-US" sz="600" spc="-50" dirty="0">
                <a:solidFill>
                  <a:srgbClr val="231F20"/>
                </a:solidFill>
                <a:latin typeface="Arial"/>
                <a:cs typeface="Arial"/>
              </a:rPr>
              <a:t> </a:t>
            </a:r>
            <a:r>
              <a:rPr lang="en-US" sz="600" spc="-25" dirty="0">
                <a:solidFill>
                  <a:srgbClr val="231F20"/>
                </a:solidFill>
                <a:latin typeface="Arial"/>
                <a:cs typeface="Arial"/>
              </a:rPr>
              <a:t>Education (ACCME)</a:t>
            </a:r>
            <a:r>
              <a:rPr lang="en-US" sz="600" dirty="0">
                <a:solidFill>
                  <a:srgbClr val="231F20"/>
                </a:solidFill>
                <a:latin typeface="Arial"/>
                <a:cs typeface="Arial"/>
              </a:rPr>
              <a:t>,</a:t>
            </a:r>
            <a:r>
              <a:rPr lang="en-US" sz="600" spc="-50" dirty="0">
                <a:solidFill>
                  <a:srgbClr val="231F20"/>
                </a:solidFill>
                <a:latin typeface="Arial"/>
                <a:cs typeface="Arial"/>
              </a:rPr>
              <a:t> </a:t>
            </a:r>
            <a:r>
              <a:rPr lang="en-US" sz="600" spc="-25" dirty="0">
                <a:solidFill>
                  <a:srgbClr val="231F20"/>
                </a:solidFill>
                <a:latin typeface="Arial"/>
                <a:cs typeface="Arial"/>
              </a:rPr>
              <a:t>th</a:t>
            </a:r>
            <a:r>
              <a:rPr lang="en-US" sz="600" dirty="0">
                <a:solidFill>
                  <a:srgbClr val="231F20"/>
                </a:solidFill>
                <a:latin typeface="Arial"/>
                <a:cs typeface="Arial"/>
              </a:rPr>
              <a:t>e</a:t>
            </a:r>
            <a:r>
              <a:rPr lang="en-US" sz="600" spc="-95" dirty="0">
                <a:solidFill>
                  <a:srgbClr val="231F20"/>
                </a:solidFill>
                <a:latin typeface="Arial"/>
                <a:cs typeface="Arial"/>
              </a:rPr>
              <a:t> </a:t>
            </a:r>
            <a:r>
              <a:rPr lang="en-US" sz="600" spc="-25" dirty="0">
                <a:solidFill>
                  <a:srgbClr val="231F20"/>
                </a:solidFill>
                <a:latin typeface="Arial"/>
                <a:cs typeface="Arial"/>
              </a:rPr>
              <a:t>Accreditatio</a:t>
            </a:r>
            <a:r>
              <a:rPr lang="en-US" sz="600" dirty="0">
                <a:solidFill>
                  <a:srgbClr val="231F20"/>
                </a:solidFill>
                <a:latin typeface="Arial"/>
                <a:cs typeface="Arial"/>
              </a:rPr>
              <a:t>n</a:t>
            </a:r>
            <a:r>
              <a:rPr lang="en-US" sz="600" spc="-50" dirty="0">
                <a:solidFill>
                  <a:srgbClr val="231F20"/>
                </a:solidFill>
                <a:latin typeface="Arial"/>
                <a:cs typeface="Arial"/>
              </a:rPr>
              <a:t> </a:t>
            </a:r>
            <a:r>
              <a:rPr lang="en-US" sz="600" spc="-25" dirty="0">
                <a:solidFill>
                  <a:srgbClr val="231F20"/>
                </a:solidFill>
                <a:latin typeface="Arial"/>
                <a:cs typeface="Arial"/>
              </a:rPr>
              <a:t>Counci</a:t>
            </a:r>
            <a:r>
              <a:rPr lang="en-US" sz="600" dirty="0">
                <a:solidFill>
                  <a:srgbClr val="231F20"/>
                </a:solidFill>
                <a:latin typeface="Arial"/>
                <a:cs typeface="Arial"/>
              </a:rPr>
              <a:t>l</a:t>
            </a:r>
            <a:r>
              <a:rPr lang="en-US" sz="600" spc="-50" dirty="0">
                <a:solidFill>
                  <a:srgbClr val="231F20"/>
                </a:solidFill>
                <a:latin typeface="Arial"/>
                <a:cs typeface="Arial"/>
              </a:rPr>
              <a:t> </a:t>
            </a:r>
            <a:r>
              <a:rPr lang="en-US" sz="600" spc="-25" dirty="0">
                <a:solidFill>
                  <a:srgbClr val="231F20"/>
                </a:solidFill>
                <a:latin typeface="Arial"/>
                <a:cs typeface="Arial"/>
              </a:rPr>
              <a:t>fo</a:t>
            </a:r>
            <a:r>
              <a:rPr lang="en-US" sz="600" dirty="0">
                <a:solidFill>
                  <a:srgbClr val="231F20"/>
                </a:solidFill>
                <a:latin typeface="Arial"/>
                <a:cs typeface="Arial"/>
              </a:rPr>
              <a:t>r</a:t>
            </a:r>
            <a:r>
              <a:rPr lang="en-US" sz="600" spc="-50" dirty="0">
                <a:solidFill>
                  <a:srgbClr val="231F20"/>
                </a:solidFill>
                <a:latin typeface="Arial"/>
                <a:cs typeface="Arial"/>
              </a:rPr>
              <a:t> </a:t>
            </a:r>
            <a:r>
              <a:rPr lang="en-US" sz="600" spc="-25" dirty="0">
                <a:solidFill>
                  <a:srgbClr val="231F20"/>
                </a:solidFill>
                <a:latin typeface="Arial"/>
                <a:cs typeface="Arial"/>
              </a:rPr>
              <a:t>Pharmac</a:t>
            </a:r>
            <a:r>
              <a:rPr lang="en-US" sz="600" dirty="0">
                <a:solidFill>
                  <a:srgbClr val="231F20"/>
                </a:solidFill>
                <a:latin typeface="Arial"/>
                <a:cs typeface="Arial"/>
              </a:rPr>
              <a:t>y</a:t>
            </a:r>
            <a:r>
              <a:rPr lang="en-US" sz="600" spc="-50" dirty="0">
                <a:solidFill>
                  <a:srgbClr val="231F20"/>
                </a:solidFill>
                <a:latin typeface="Arial"/>
                <a:cs typeface="Arial"/>
              </a:rPr>
              <a:t> </a:t>
            </a:r>
            <a:r>
              <a:rPr lang="en-US" sz="600" spc="-25" dirty="0">
                <a:solidFill>
                  <a:srgbClr val="231F20"/>
                </a:solidFill>
                <a:latin typeface="Arial"/>
                <a:cs typeface="Arial"/>
              </a:rPr>
              <a:t>Educatio</a:t>
            </a:r>
            <a:r>
              <a:rPr lang="en-US" sz="600" dirty="0">
                <a:solidFill>
                  <a:srgbClr val="231F20"/>
                </a:solidFill>
                <a:latin typeface="Arial"/>
                <a:cs typeface="Arial"/>
              </a:rPr>
              <a:t>n</a:t>
            </a:r>
            <a:r>
              <a:rPr lang="en-US" sz="600" spc="-50" dirty="0">
                <a:solidFill>
                  <a:srgbClr val="231F20"/>
                </a:solidFill>
                <a:latin typeface="Arial"/>
                <a:cs typeface="Arial"/>
              </a:rPr>
              <a:t> </a:t>
            </a:r>
            <a:r>
              <a:rPr lang="en-US" sz="600" spc="-25" dirty="0">
                <a:solidFill>
                  <a:srgbClr val="231F20"/>
                </a:solidFill>
                <a:latin typeface="Arial"/>
                <a:cs typeface="Arial"/>
              </a:rPr>
              <a:t>(ACPE)</a:t>
            </a:r>
            <a:r>
              <a:rPr lang="en-US" sz="600" dirty="0">
                <a:solidFill>
                  <a:srgbClr val="231F20"/>
                </a:solidFill>
                <a:latin typeface="Arial"/>
                <a:cs typeface="Arial"/>
              </a:rPr>
              <a:t>,</a:t>
            </a:r>
            <a:r>
              <a:rPr lang="en-US" sz="600" spc="-50" dirty="0">
                <a:solidFill>
                  <a:srgbClr val="231F20"/>
                </a:solidFill>
                <a:latin typeface="Arial"/>
                <a:cs typeface="Arial"/>
              </a:rPr>
              <a:t> </a:t>
            </a:r>
            <a:r>
              <a:rPr lang="en-US" sz="600" spc="-25" dirty="0">
                <a:solidFill>
                  <a:srgbClr val="231F20"/>
                </a:solidFill>
                <a:latin typeface="Arial"/>
                <a:cs typeface="Arial"/>
              </a:rPr>
              <a:t>an</a:t>
            </a:r>
            <a:r>
              <a:rPr lang="en-US" sz="600" dirty="0">
                <a:solidFill>
                  <a:srgbClr val="231F20"/>
                </a:solidFill>
                <a:latin typeface="Arial"/>
                <a:cs typeface="Arial"/>
              </a:rPr>
              <a:t>d</a:t>
            </a:r>
            <a:r>
              <a:rPr lang="en-US" sz="600" spc="-50" dirty="0">
                <a:solidFill>
                  <a:srgbClr val="231F20"/>
                </a:solidFill>
                <a:latin typeface="Arial"/>
                <a:cs typeface="Arial"/>
              </a:rPr>
              <a:t> </a:t>
            </a:r>
            <a:r>
              <a:rPr lang="en-US" sz="600" spc="-25" dirty="0">
                <a:solidFill>
                  <a:srgbClr val="231F20"/>
                </a:solidFill>
                <a:latin typeface="Arial"/>
                <a:cs typeface="Arial"/>
              </a:rPr>
              <a:t>the America</a:t>
            </a:r>
            <a:r>
              <a:rPr lang="en-US" sz="600" dirty="0">
                <a:solidFill>
                  <a:srgbClr val="231F20"/>
                </a:solidFill>
                <a:latin typeface="Arial"/>
                <a:cs typeface="Arial"/>
              </a:rPr>
              <a:t>n</a:t>
            </a:r>
            <a:r>
              <a:rPr lang="en-US" sz="600" spc="-50" dirty="0">
                <a:solidFill>
                  <a:srgbClr val="231F20"/>
                </a:solidFill>
                <a:latin typeface="Arial"/>
                <a:cs typeface="Arial"/>
              </a:rPr>
              <a:t>  </a:t>
            </a:r>
          </a:p>
          <a:p>
            <a:r>
              <a:rPr lang="en-US" sz="600" spc="-50" dirty="0">
                <a:solidFill>
                  <a:srgbClr val="231F20"/>
                </a:solidFill>
                <a:latin typeface="Arial"/>
                <a:cs typeface="Arial"/>
              </a:rPr>
              <a:t>                                </a:t>
            </a:r>
            <a:r>
              <a:rPr lang="en-US" sz="600" spc="-25" dirty="0">
                <a:solidFill>
                  <a:srgbClr val="231F20"/>
                </a:solidFill>
                <a:latin typeface="Arial"/>
                <a:cs typeface="Arial"/>
              </a:rPr>
              <a:t>Nurse</a:t>
            </a:r>
            <a:r>
              <a:rPr lang="en-US" sz="600" dirty="0">
                <a:solidFill>
                  <a:srgbClr val="231F20"/>
                </a:solidFill>
                <a:latin typeface="Arial"/>
                <a:cs typeface="Arial"/>
              </a:rPr>
              <a:t>s</a:t>
            </a:r>
            <a:r>
              <a:rPr lang="en-US" sz="600" spc="-50" dirty="0">
                <a:solidFill>
                  <a:srgbClr val="231F20"/>
                </a:solidFill>
                <a:latin typeface="Arial"/>
                <a:cs typeface="Arial"/>
              </a:rPr>
              <a:t> </a:t>
            </a:r>
            <a:r>
              <a:rPr lang="en-US" sz="600" spc="-25" dirty="0">
                <a:solidFill>
                  <a:srgbClr val="231F20"/>
                </a:solidFill>
                <a:latin typeface="Arial"/>
                <a:cs typeface="Arial"/>
              </a:rPr>
              <a:t>Credentialin</a:t>
            </a:r>
            <a:r>
              <a:rPr lang="en-US" sz="600" dirty="0">
                <a:solidFill>
                  <a:srgbClr val="231F20"/>
                </a:solidFill>
                <a:latin typeface="Arial"/>
                <a:cs typeface="Arial"/>
              </a:rPr>
              <a:t>g</a:t>
            </a:r>
            <a:r>
              <a:rPr lang="en-US" sz="600" spc="-50" dirty="0">
                <a:solidFill>
                  <a:srgbClr val="231F20"/>
                </a:solidFill>
                <a:latin typeface="Arial"/>
                <a:cs typeface="Arial"/>
              </a:rPr>
              <a:t> </a:t>
            </a:r>
            <a:r>
              <a:rPr lang="en-US" sz="600" spc="-25" dirty="0">
                <a:solidFill>
                  <a:srgbClr val="231F20"/>
                </a:solidFill>
                <a:latin typeface="Arial"/>
                <a:cs typeface="Arial"/>
              </a:rPr>
              <a:t>Cente</a:t>
            </a:r>
            <a:r>
              <a:rPr lang="en-US" sz="600" dirty="0">
                <a:solidFill>
                  <a:srgbClr val="231F20"/>
                </a:solidFill>
                <a:latin typeface="Arial"/>
                <a:cs typeface="Arial"/>
              </a:rPr>
              <a:t>r</a:t>
            </a:r>
            <a:r>
              <a:rPr lang="en-US" sz="600" spc="-50" dirty="0">
                <a:solidFill>
                  <a:srgbClr val="231F20"/>
                </a:solidFill>
                <a:latin typeface="Arial"/>
                <a:cs typeface="Arial"/>
              </a:rPr>
              <a:t> </a:t>
            </a:r>
            <a:r>
              <a:rPr lang="en-US" sz="600" spc="-25" dirty="0">
                <a:solidFill>
                  <a:srgbClr val="231F20"/>
                </a:solidFill>
                <a:latin typeface="Arial"/>
                <a:cs typeface="Arial"/>
              </a:rPr>
              <a:t>(ANCC)</a:t>
            </a:r>
            <a:r>
              <a:rPr lang="en-US" sz="600" dirty="0">
                <a:solidFill>
                  <a:srgbClr val="231F20"/>
                </a:solidFill>
                <a:latin typeface="Arial"/>
                <a:cs typeface="Arial"/>
              </a:rPr>
              <a:t>,</a:t>
            </a:r>
            <a:r>
              <a:rPr lang="en-US" sz="600" spc="-50" dirty="0">
                <a:solidFill>
                  <a:srgbClr val="231F20"/>
                </a:solidFill>
                <a:latin typeface="Arial"/>
                <a:cs typeface="Arial"/>
              </a:rPr>
              <a:t> </a:t>
            </a:r>
            <a:r>
              <a:rPr lang="en-US" sz="600" spc="-25" dirty="0">
                <a:solidFill>
                  <a:srgbClr val="231F20"/>
                </a:solidFill>
                <a:latin typeface="Arial"/>
                <a:cs typeface="Arial"/>
              </a:rPr>
              <a:t>t</a:t>
            </a:r>
            <a:r>
              <a:rPr lang="en-US" sz="600" dirty="0">
                <a:solidFill>
                  <a:srgbClr val="231F20"/>
                </a:solidFill>
                <a:latin typeface="Arial"/>
                <a:cs typeface="Arial"/>
              </a:rPr>
              <a:t>o</a:t>
            </a:r>
            <a:r>
              <a:rPr lang="en-US" sz="600" spc="-50" dirty="0">
                <a:solidFill>
                  <a:srgbClr val="231F20"/>
                </a:solidFill>
                <a:latin typeface="Arial"/>
                <a:cs typeface="Arial"/>
              </a:rPr>
              <a:t> </a:t>
            </a:r>
            <a:r>
              <a:rPr lang="en-US" sz="600" spc="-25" dirty="0">
                <a:solidFill>
                  <a:srgbClr val="231F20"/>
                </a:solidFill>
                <a:latin typeface="Arial"/>
                <a:cs typeface="Arial"/>
              </a:rPr>
              <a:t>provid</a:t>
            </a:r>
            <a:r>
              <a:rPr lang="en-US" sz="600" dirty="0">
                <a:solidFill>
                  <a:srgbClr val="231F20"/>
                </a:solidFill>
                <a:latin typeface="Arial"/>
                <a:cs typeface="Arial"/>
              </a:rPr>
              <a:t>e</a:t>
            </a:r>
            <a:r>
              <a:rPr lang="en-US" sz="600" spc="-50" dirty="0">
                <a:solidFill>
                  <a:srgbClr val="231F20"/>
                </a:solidFill>
                <a:latin typeface="Arial"/>
                <a:cs typeface="Arial"/>
              </a:rPr>
              <a:t> </a:t>
            </a:r>
            <a:r>
              <a:rPr lang="en-US" sz="600" spc="-25" dirty="0">
                <a:solidFill>
                  <a:srgbClr val="231F20"/>
                </a:solidFill>
                <a:latin typeface="Arial"/>
                <a:cs typeface="Arial"/>
              </a:rPr>
              <a:t>continuin</a:t>
            </a:r>
            <a:r>
              <a:rPr lang="en-US" sz="600" dirty="0">
                <a:solidFill>
                  <a:srgbClr val="231F20"/>
                </a:solidFill>
                <a:latin typeface="Arial"/>
                <a:cs typeface="Arial"/>
              </a:rPr>
              <a:t>g</a:t>
            </a:r>
            <a:r>
              <a:rPr lang="en-US" sz="600" spc="-50" dirty="0">
                <a:solidFill>
                  <a:srgbClr val="231F20"/>
                </a:solidFill>
                <a:latin typeface="Arial"/>
                <a:cs typeface="Arial"/>
              </a:rPr>
              <a:t> </a:t>
            </a:r>
            <a:r>
              <a:rPr lang="en-US" sz="600" spc="-25" dirty="0">
                <a:solidFill>
                  <a:srgbClr val="231F20"/>
                </a:solidFill>
                <a:latin typeface="Arial"/>
                <a:cs typeface="Arial"/>
              </a:rPr>
              <a:t>educatio</a:t>
            </a:r>
            <a:r>
              <a:rPr lang="en-US" sz="600" dirty="0">
                <a:solidFill>
                  <a:srgbClr val="231F20"/>
                </a:solidFill>
                <a:latin typeface="Arial"/>
                <a:cs typeface="Arial"/>
              </a:rPr>
              <a:t>n</a:t>
            </a:r>
            <a:r>
              <a:rPr lang="en-US" sz="600" spc="-50" dirty="0">
                <a:solidFill>
                  <a:srgbClr val="231F20"/>
                </a:solidFill>
                <a:latin typeface="Arial"/>
                <a:cs typeface="Arial"/>
              </a:rPr>
              <a:t> </a:t>
            </a:r>
            <a:r>
              <a:rPr lang="en-US" sz="600" spc="-25" dirty="0">
                <a:solidFill>
                  <a:srgbClr val="231F20"/>
                </a:solidFill>
                <a:latin typeface="Arial"/>
                <a:cs typeface="Arial"/>
              </a:rPr>
              <a:t>for th</a:t>
            </a:r>
            <a:r>
              <a:rPr lang="en-US" sz="600" dirty="0">
                <a:solidFill>
                  <a:srgbClr val="231F20"/>
                </a:solidFill>
                <a:latin typeface="Arial"/>
                <a:cs typeface="Arial"/>
              </a:rPr>
              <a:t>e</a:t>
            </a:r>
            <a:r>
              <a:rPr lang="en-US" sz="600" spc="-50" dirty="0">
                <a:solidFill>
                  <a:srgbClr val="231F20"/>
                </a:solidFill>
                <a:latin typeface="Arial"/>
                <a:cs typeface="Arial"/>
              </a:rPr>
              <a:t> </a:t>
            </a:r>
            <a:r>
              <a:rPr lang="en-US" sz="600" spc="-25" dirty="0">
                <a:solidFill>
                  <a:srgbClr val="231F20"/>
                </a:solidFill>
                <a:latin typeface="Arial"/>
                <a:cs typeface="Arial"/>
              </a:rPr>
              <a:t>healthcar</a:t>
            </a:r>
            <a:r>
              <a:rPr lang="en-US" sz="600" dirty="0">
                <a:solidFill>
                  <a:srgbClr val="231F20"/>
                </a:solidFill>
                <a:latin typeface="Arial"/>
                <a:cs typeface="Arial"/>
              </a:rPr>
              <a:t>e</a:t>
            </a:r>
            <a:r>
              <a:rPr lang="en-US" sz="600" spc="-50" dirty="0">
                <a:solidFill>
                  <a:srgbClr val="231F20"/>
                </a:solidFill>
                <a:latin typeface="Arial"/>
                <a:cs typeface="Arial"/>
              </a:rPr>
              <a:t> </a:t>
            </a:r>
            <a:r>
              <a:rPr lang="en-US" sz="600" spc="-25" dirty="0">
                <a:solidFill>
                  <a:srgbClr val="231F20"/>
                </a:solidFill>
                <a:latin typeface="Arial"/>
                <a:cs typeface="Arial"/>
              </a:rPr>
              <a:t>team.</a:t>
            </a:r>
          </a:p>
          <a:p>
            <a:endParaRPr lang="en-US" sz="600" spc="-25" dirty="0">
              <a:solidFill>
                <a:srgbClr val="231F20"/>
              </a:solidFill>
              <a:latin typeface="Arial"/>
              <a:cs typeface="Arial"/>
            </a:endParaRPr>
          </a:p>
          <a:p>
            <a:pPr marL="8890" marR="0">
              <a:lnSpc>
                <a:spcPct val="107000"/>
              </a:lnSpc>
              <a:spcBef>
                <a:spcPts val="0"/>
              </a:spcBef>
              <a:spcAft>
                <a:spcPts val="0"/>
              </a:spcAft>
            </a:pPr>
            <a:r>
              <a:rPr lang="en-US" sz="800" b="1" spc="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Nu</a:t>
            </a:r>
            <a:r>
              <a:rPr lang="en-US" sz="800" b="1" spc="-2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8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se: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activit</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awarde</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 </a:t>
            </a:r>
            <a:r>
              <a:rPr lang="en-US" sz="6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4.</a:t>
            </a:r>
            <a:r>
              <a:rPr lang="en-US" sz="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 </a:t>
            </a:r>
            <a:r>
              <a:rPr lang="en-US" sz="6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contac</a:t>
            </a:r>
            <a:r>
              <a:rPr lang="en-US" sz="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 hour</a:t>
            </a:r>
            <a:r>
              <a:rPr lang="en-US" sz="6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(60</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minute</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CH)</a:t>
            </a:r>
          </a:p>
          <a:p>
            <a:pPr marL="8890" marR="0">
              <a:lnSpc>
                <a:spcPct val="107000"/>
              </a:lnSpc>
              <a:spcBef>
                <a:spcPts val="0"/>
              </a:spcBef>
              <a:spcAft>
                <a:spcPts val="0"/>
              </a:spcAft>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8890" marR="0">
              <a:lnSpc>
                <a:spcPct val="107000"/>
              </a:lnSpc>
              <a:spcBef>
                <a:spcPts val="0"/>
              </a:spcBef>
              <a:spcAft>
                <a:spcPts val="0"/>
              </a:spcAft>
            </a:pPr>
            <a:r>
              <a:rPr lang="en-US" sz="8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Ph</a:t>
            </a:r>
            <a:r>
              <a:rPr lang="en-US" sz="800" b="1" spc="-10"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y</a:t>
            </a:r>
            <a:r>
              <a:rPr lang="en-US" sz="800" b="1"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sician: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Rutger</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 Biomedical</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Healt</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 Sciences</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designate</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 this</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iv</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activit</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 for</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maximum</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of</a:t>
            </a:r>
            <a:r>
              <a:rPr lang="en-US" sz="6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4.</a:t>
            </a:r>
            <a:r>
              <a:rPr lang="en-US" sz="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a:t>
            </a:r>
            <a:r>
              <a:rPr lang="en-US" sz="600" b="1" spc="-3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b="1" i="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AM</a:t>
            </a:r>
            <a:r>
              <a:rPr lang="en-US" sz="6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n-US" sz="600" b="1" i="1" spc="-3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PRA</a:t>
            </a:r>
            <a:r>
              <a:rPr lang="en-US" sz="600" b="1" i="1" spc="-3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b="1" i="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Categor</a:t>
            </a:r>
            <a:r>
              <a:rPr lang="en-US" sz="6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 1</a:t>
            </a:r>
            <a:r>
              <a:rPr lang="en-US" sz="600" b="1" i="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Credits</a:t>
            </a:r>
            <a:r>
              <a:rPr lang="en-US" sz="6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Physicians</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should</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claim</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onl</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 the</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credit</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commensurate</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wit</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 the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exten</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 their</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participatio</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 the</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activit</a:t>
            </a:r>
            <a:r>
              <a:rPr lang="en-US" sz="600" spc="-6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marL="8890" marR="0">
              <a:lnSpc>
                <a:spcPct val="107000"/>
              </a:lnSpc>
              <a:spcBef>
                <a:spcPts val="0"/>
              </a:spcBef>
              <a:spcAft>
                <a:spcPts val="0"/>
              </a:spcAft>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8890" marR="18415">
              <a:spcBef>
                <a:spcPts val="15"/>
              </a:spcBef>
              <a:spcAft>
                <a:spcPts val="0"/>
              </a:spcAft>
            </a:pPr>
            <a:r>
              <a:rPr lang="en-US" sz="8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                 Ps</a:t>
            </a:r>
            <a:r>
              <a:rPr lang="en-US" sz="800" b="1" spc="-1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y</a:t>
            </a:r>
            <a:r>
              <a:rPr lang="en-US" sz="800" b="1" spc="-3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c</a:t>
            </a:r>
            <a:r>
              <a:rPr lang="en-US" sz="8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hologist: </a:t>
            </a:r>
            <a:r>
              <a:rPr lang="en-US" sz="800" b="1" spc="-3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Rutger</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Universit</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Behavioral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Healt</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Car</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approve</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b</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American</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Psychological</a:t>
            </a:r>
            <a:r>
              <a:rPr lang="en-US" sz="600" spc="-4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marL="8890" marR="18415">
              <a:spcBef>
                <a:spcPts val="15"/>
              </a:spcBef>
              <a:spcAft>
                <a:spcPts val="0"/>
              </a:spcAft>
            </a:pPr>
            <a:r>
              <a:rPr lang="en-US" sz="600" spc="-4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Association</a:t>
            </a:r>
            <a:r>
              <a:rPr lang="en-US" sz="600" spc="-4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o</a:t>
            </a:r>
            <a:r>
              <a:rPr lang="en-US" sz="600" spc="-1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fer continuing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educatio</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for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psychologists. Rutger</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Universit</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Behavioral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Healt</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Car</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maintains   </a:t>
            </a:r>
          </a:p>
          <a:p>
            <a:pPr marL="8890" marR="18415">
              <a:spcBef>
                <a:spcPts val="15"/>
              </a:spcBef>
              <a:spcAft>
                <a:spcPts val="0"/>
              </a:spcAft>
            </a:pP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responsibility for the program</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and</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its content. Instructional Level: Introductor</a:t>
            </a:r>
            <a:r>
              <a:rPr lang="en-US" sz="600" spc="-5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(4.6 C</a:t>
            </a:r>
            <a:r>
              <a:rPr lang="en-US" sz="6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n-US" sz="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Credits)</a:t>
            </a:r>
          </a:p>
          <a:p>
            <a:pPr marL="8890" marR="18415">
              <a:spcBef>
                <a:spcPts val="15"/>
              </a:spcBef>
              <a:spcAft>
                <a:spcPts val="0"/>
              </a:spcAft>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8890" marR="73025">
              <a:spcBef>
                <a:spcPts val="0"/>
              </a:spcBef>
              <a:spcAft>
                <a:spcPts val="0"/>
              </a:spcAft>
            </a:pP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S</a:t>
            </a:r>
            <a:r>
              <a:rPr lang="en-US" sz="700" b="1"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ocial </a:t>
            </a:r>
            <a:r>
              <a:rPr lang="en-US" sz="700" b="1" spc="-20"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W</a:t>
            </a: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o</a:t>
            </a:r>
            <a:r>
              <a:rPr lang="en-US" sz="700" b="1" spc="-2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spc="-3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k</a:t>
            </a:r>
            <a:r>
              <a:rPr lang="en-US" sz="700" b="1"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er (</a:t>
            </a:r>
            <a:r>
              <a:rPr lang="en-US" sz="700" b="1" spc="-10"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T</a:t>
            </a: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he</a:t>
            </a:r>
            <a:r>
              <a:rPr lang="en-US" sz="700" b="1"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N</a:t>
            </a:r>
            <a:r>
              <a:rPr lang="en-US" sz="700" b="1" spc="-10"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e</a:t>
            </a: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w</a:t>
            </a:r>
            <a:r>
              <a:rPr lang="en-US" sz="700" b="1"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 Je</a:t>
            </a:r>
            <a:r>
              <a:rPr lang="en-US" sz="700" b="1" spc="-2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s</a:t>
            </a:r>
            <a:r>
              <a:rPr lang="en-US" sz="700" b="1" spc="-20"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e</a:t>
            </a: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y</a:t>
            </a:r>
            <a:r>
              <a:rPr lang="en-US" sz="700" b="1"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 Boa</a:t>
            </a:r>
            <a:r>
              <a:rPr lang="en-US" sz="700" b="1" spc="-2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d</a:t>
            </a:r>
            <a:r>
              <a:rPr lang="en-US" sz="700" b="1"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 of</a:t>
            </a:r>
            <a:r>
              <a:rPr lang="en-US" sz="700" b="1" spc="10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700" b="1"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Social </a:t>
            </a:r>
            <a:r>
              <a:rPr lang="en-US" sz="700" b="1" spc="-20"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W</a:t>
            </a: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o</a:t>
            </a:r>
            <a:r>
              <a:rPr lang="en-US" sz="700" b="1" spc="-2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k</a:t>
            </a:r>
            <a:r>
              <a:rPr lang="en-US" sz="700" b="1"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Examine</a:t>
            </a:r>
            <a:r>
              <a:rPr lang="en-US" sz="700" b="1" spc="-2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s): </a:t>
            </a:r>
            <a:r>
              <a:rPr lang="en-US" sz="700" b="1" spc="5" dirty="0">
                <a:solidFill>
                  <a:srgbClr val="EF4044"/>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program i</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approve</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 for</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social</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wor</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k continuing</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educatio</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hour</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Rutger</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Universit</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 Behavioral</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Healt</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Care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accordance with New Jersey administrative code 13:44G-6.4 and recognized by</a:t>
            </a:r>
            <a:r>
              <a:rPr lang="en-US" sz="600" spc="-1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New Jersey Board</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o</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 Social</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spc="-2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or</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k Examiners.</a:t>
            </a:r>
            <a:r>
              <a:rPr lang="en-US" sz="600" spc="-1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progra</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approve</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 for </a:t>
            </a:r>
            <a:r>
              <a:rPr lang="en-US" sz="6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4.</a:t>
            </a:r>
            <a:r>
              <a:rPr lang="en-US" sz="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 general</a:t>
            </a:r>
            <a:r>
              <a:rPr lang="en-US" sz="6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continuing educatio</a:t>
            </a:r>
            <a:r>
              <a:rPr lang="en-US" sz="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 hour</a:t>
            </a:r>
            <a:r>
              <a:rPr lang="en-US" sz="6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marL="8890" marR="73025">
              <a:spcBef>
                <a:spcPts val="0"/>
              </a:spcBef>
              <a:spcAft>
                <a:spcPts val="0"/>
              </a:spcAft>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ts val="930"/>
              </a:lnSpc>
              <a:spcBef>
                <a:spcPts val="0"/>
              </a:spcBef>
              <a:spcAft>
                <a:spcPts val="0"/>
              </a:spcAft>
            </a:pPr>
            <a:r>
              <a:rPr lang="en-US" sz="700" b="1" spc="-1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Ce</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rti</a:t>
            </a:r>
            <a:r>
              <a:rPr lang="en-US" sz="700" b="1" spc="1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f</a:t>
            </a:r>
            <a:r>
              <a:rPr lang="en-US" sz="700" b="1" spc="-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ied </a:t>
            </a:r>
            <a:r>
              <a:rPr lang="en-US" sz="700" b="1" spc="-1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Alcoho</a:t>
            </a:r>
            <a:r>
              <a:rPr lang="en-US" sz="700" b="1" spc="-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l</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700" b="1" spc="-1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an</a:t>
            </a:r>
            <a:r>
              <a:rPr lang="en-US" sz="700" b="1" spc="-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d</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700" b="1" spc="-1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D</a:t>
            </a:r>
            <a:r>
              <a:rPr lang="en-US" sz="700" b="1" spc="-3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ug </a:t>
            </a:r>
            <a:r>
              <a:rPr lang="en-US" sz="700" b="1" spc="-1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Counselo</a:t>
            </a:r>
            <a:r>
              <a:rPr lang="en-US" sz="700" b="1" spc="-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700" b="1" spc="-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(CADC):</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700" b="1" spc="-5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course</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will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count</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for </a:t>
            </a:r>
            <a:r>
              <a:rPr lang="en-US" sz="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4.6 recertification credits</a:t>
            </a:r>
            <a:r>
              <a:rPr lang="en-US" sz="600" b="1"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ts val="930"/>
              </a:lnSpc>
              <a:spcBef>
                <a:spcPts val="0"/>
              </a:spcBef>
              <a:spcAft>
                <a:spcPts val="0"/>
              </a:spcAft>
            </a:pP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Addiction Professionals Certification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Board</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Inc.,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Approval</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number for this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course</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#200</a:t>
            </a:r>
            <a:r>
              <a:rPr lang="en-US" sz="600" spc="-5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10218REC6</a:t>
            </a:r>
          </a:p>
          <a:p>
            <a:pPr marL="457200" marR="0">
              <a:lnSpc>
                <a:spcPts val="930"/>
              </a:lnSpc>
              <a:spcBef>
                <a:spcPts val="0"/>
              </a:spcBef>
              <a:spcAft>
                <a:spcPts val="0"/>
              </a:spcAft>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8890" marR="8890">
              <a:lnSpc>
                <a:spcPct val="92000"/>
              </a:lnSpc>
              <a:spcBef>
                <a:spcPts val="0"/>
              </a:spcBef>
              <a:spcAft>
                <a:spcPts val="0"/>
              </a:spcAft>
            </a:pPr>
            <a:r>
              <a:rPr lang="en-US" sz="700" b="1" spc="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C</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e</a:t>
            </a:r>
            <a:r>
              <a:rPr lang="en-US" sz="700" b="1" spc="1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ti</a:t>
            </a:r>
            <a:r>
              <a:rPr lang="en-US" sz="700" b="1" spc="1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f</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ied </a:t>
            </a:r>
            <a:r>
              <a:rPr lang="en-US" sz="700" b="1" spc="-2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ec</a:t>
            </a:r>
            <a:r>
              <a:rPr lang="en-US" sz="700" b="1" spc="-1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ov</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er</a:t>
            </a:r>
            <a:r>
              <a:rPr lang="en-US" sz="700" b="1" spc="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y</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700" b="1" spc="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Suppo</a:t>
            </a:r>
            <a:r>
              <a:rPr lang="en-US" sz="700" b="1" spc="10"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t </a:t>
            </a:r>
            <a:r>
              <a:rPr lang="en-US" sz="700" b="1" spc="5" dirty="0" err="1">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P</a:t>
            </a:r>
            <a:r>
              <a:rPr lang="en-US" sz="700" b="1" spc="-25" dirty="0" err="1">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spc="-5" dirty="0" err="1">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actione</a:t>
            </a:r>
            <a:r>
              <a:rPr lang="en-US" sz="700" b="1" dirty="0" err="1">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r</a:t>
            </a:r>
            <a:r>
              <a:rPr lang="en-US" sz="700" b="1" spc="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 (CRSP):</a:t>
            </a:r>
            <a:r>
              <a:rPr lang="en-US" sz="700" b="1"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700" b="1" spc="5" dirty="0">
                <a:solidFill>
                  <a:srgbClr val="F63D41"/>
                </a:solidFill>
                <a:latin typeface="Arial Rounded MT Bold" panose="020F0704030504030204" pitchFamily="34" charset="0"/>
                <a:ea typeface="Times New Roman" panose="02020603050405020304" pitchFamily="18" charset="0"/>
                <a:cs typeface="Arial Rounded MT Bold" panose="020F0704030504030204" pitchFamily="34"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course</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approve</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 for </a:t>
            </a:r>
            <a:r>
              <a:rPr lang="en-US" sz="600" b="1"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4.6 </a:t>
            </a:r>
            <a:r>
              <a:rPr lang="en-US" sz="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recertification credits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by the Certification Board of NJ, Inc. Rutgers University Behavioral Health Care</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is</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approved provider with</a:t>
            </a:r>
            <a:r>
              <a:rPr lang="en-US" sz="600" spc="-4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Addiction Professionals Certifications Board,</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Inc.,</a:t>
            </a:r>
            <a:r>
              <a:rPr lang="en-US" sz="600" spc="-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Approval number for</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course</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a:t>
            </a:r>
            <a:r>
              <a:rPr lang="en-US" sz="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 </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#200</a:t>
            </a:r>
            <a:r>
              <a:rPr lang="en-US" sz="600" spc="-6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a:t>
            </a:r>
            <a:r>
              <a:rPr lang="en-US" sz="600"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10218REC6</a:t>
            </a:r>
          </a:p>
          <a:p>
            <a:pPr marL="8890" marR="8890">
              <a:lnSpc>
                <a:spcPct val="92000"/>
              </a:lnSpc>
              <a:spcBef>
                <a:spcPts val="0"/>
              </a:spcBef>
              <a:spcAft>
                <a:spcPts val="0"/>
              </a:spcAft>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R="8890">
              <a:spcBef>
                <a:spcPts val="0"/>
              </a:spcBef>
              <a:spcAft>
                <a:spcPts val="0"/>
              </a:spcAft>
            </a:pPr>
            <a:r>
              <a:rPr lang="en-US" sz="800" b="1" spc="5" dirty="0">
                <a:solidFill>
                  <a:srgbClr val="F63D41"/>
                </a:solidFill>
                <a:latin typeface="Arial Rounded MT Bold" panose="020F0704030504030204" pitchFamily="34" charset="0"/>
                <a:cs typeface="Arial Rounded MT Bold" panose="020F0704030504030204" pitchFamily="34" charset="0"/>
              </a:rPr>
              <a:t>Licensed P</a:t>
            </a:r>
            <a:r>
              <a:rPr lang="en-US" sz="800" b="1" spc="-40" dirty="0">
                <a:solidFill>
                  <a:srgbClr val="F63D41"/>
                </a:solidFill>
                <a:latin typeface="Arial Rounded MT Bold" panose="020F0704030504030204" pitchFamily="34" charset="0"/>
                <a:cs typeface="Arial Rounded MT Bold" panose="020F0704030504030204" pitchFamily="34" charset="0"/>
              </a:rPr>
              <a:t>r</a:t>
            </a:r>
            <a:r>
              <a:rPr lang="en-US" sz="800" b="1" spc="5" dirty="0">
                <a:solidFill>
                  <a:srgbClr val="F63D41"/>
                </a:solidFill>
                <a:latin typeface="Arial Rounded MT Bold" panose="020F0704030504030204" pitchFamily="34" charset="0"/>
                <a:cs typeface="Arial Rounded MT Bold" panose="020F0704030504030204" pitchFamily="34" charset="0"/>
              </a:rPr>
              <a:t>o</a:t>
            </a:r>
            <a:r>
              <a:rPr lang="en-US" sz="800" b="1" spc="-15" dirty="0">
                <a:solidFill>
                  <a:srgbClr val="F63D41"/>
                </a:solidFill>
                <a:latin typeface="Arial Rounded MT Bold" panose="020F0704030504030204" pitchFamily="34" charset="0"/>
                <a:cs typeface="Arial Rounded MT Bold" panose="020F0704030504030204" pitchFamily="34" charset="0"/>
              </a:rPr>
              <a:t>f</a:t>
            </a:r>
            <a:r>
              <a:rPr lang="en-US" sz="800" b="1" dirty="0">
                <a:solidFill>
                  <a:srgbClr val="F63D41"/>
                </a:solidFill>
                <a:latin typeface="Arial Rounded MT Bold" panose="020F0704030504030204" pitchFamily="34" charset="0"/>
                <a:cs typeface="Arial Rounded MT Bold" panose="020F0704030504030204" pitchFamily="34" charset="0"/>
              </a:rPr>
              <a:t>essional</a:t>
            </a:r>
            <a:r>
              <a:rPr lang="en-US" sz="800" b="1" spc="5" dirty="0">
                <a:solidFill>
                  <a:srgbClr val="F63D41"/>
                </a:solidFill>
                <a:latin typeface="Arial Rounded MT Bold" panose="020F0704030504030204" pitchFamily="34" charset="0"/>
                <a:cs typeface="Arial Rounded MT Bold" panose="020F0704030504030204" pitchFamily="34" charset="0"/>
              </a:rPr>
              <a:t> </a:t>
            </a:r>
            <a:r>
              <a:rPr lang="en-US" sz="800" b="1" dirty="0">
                <a:solidFill>
                  <a:srgbClr val="F63D41"/>
                </a:solidFill>
                <a:latin typeface="Arial Rounded MT Bold" panose="020F0704030504030204" pitchFamily="34" charset="0"/>
                <a:cs typeface="Arial Rounded MT Bold" panose="020F0704030504030204" pitchFamily="34" charset="0"/>
              </a:rPr>
              <a:t>Counselor</a:t>
            </a:r>
            <a:r>
              <a:rPr lang="en-US" sz="800" b="1" spc="5" dirty="0">
                <a:solidFill>
                  <a:srgbClr val="F63D41"/>
                </a:solidFill>
                <a:latin typeface="Arial Rounded MT Bold" panose="020F0704030504030204" pitchFamily="34" charset="0"/>
                <a:cs typeface="Arial Rounded MT Bold" panose="020F0704030504030204" pitchFamily="34" charset="0"/>
              </a:rPr>
              <a:t> (LPC):</a:t>
            </a:r>
            <a:r>
              <a:rPr lang="en-US" sz="800" b="1" dirty="0">
                <a:solidFill>
                  <a:srgbClr val="F63D41"/>
                </a:solidFill>
                <a:latin typeface="Arial Rounded MT Bold" panose="020F0704030504030204" pitchFamily="34" charset="0"/>
                <a:cs typeface="Arial Rounded MT Bold" panose="020F0704030504030204" pitchFamily="34" charset="0"/>
              </a:rPr>
              <a:t> </a:t>
            </a:r>
            <a:r>
              <a:rPr lang="en-US" sz="800" b="1" spc="5" dirty="0">
                <a:solidFill>
                  <a:srgbClr val="F63D41"/>
                </a:solidFill>
                <a:latin typeface="Arial Rounded MT Bold" panose="020F0704030504030204" pitchFamily="34" charset="0"/>
                <a:cs typeface="Arial Rounded MT Bold" panose="020F0704030504030204" pitchFamily="34" charset="0"/>
              </a:rPr>
              <a:t> </a:t>
            </a:r>
            <a:r>
              <a:rPr lang="en-US" sz="600" dirty="0">
                <a:solidFill>
                  <a:srgbClr val="000000"/>
                </a:solidFill>
                <a:latin typeface="Arial" panose="020B0604020202020204" pitchFamily="34" charset="0"/>
              </a:rPr>
              <a:t>This</a:t>
            </a:r>
            <a:r>
              <a:rPr lang="en-US" sz="600" spc="-5" dirty="0">
                <a:solidFill>
                  <a:srgbClr val="000000"/>
                </a:solidFill>
                <a:latin typeface="Arial" panose="020B0604020202020204" pitchFamily="34" charset="0"/>
              </a:rPr>
              <a:t> </a:t>
            </a:r>
            <a:r>
              <a:rPr lang="en-US" sz="600" dirty="0">
                <a:solidFill>
                  <a:srgbClr val="000000"/>
                </a:solidFill>
                <a:latin typeface="Arial" panose="020B0604020202020204" pitchFamily="34" charset="0"/>
              </a:rPr>
              <a:t>course</a:t>
            </a:r>
            <a:r>
              <a:rPr lang="en-US" sz="600" spc="-5" dirty="0">
                <a:solidFill>
                  <a:srgbClr val="000000"/>
                </a:solidFill>
                <a:latin typeface="Arial" panose="020B0604020202020204" pitchFamily="34" charset="0"/>
              </a:rPr>
              <a:t> wil</a:t>
            </a:r>
            <a:r>
              <a:rPr lang="en-US" sz="600" dirty="0">
                <a:solidFill>
                  <a:srgbClr val="000000"/>
                </a:solidFill>
                <a:latin typeface="Arial" panose="020B0604020202020204" pitchFamily="34" charset="0"/>
              </a:rPr>
              <a:t>l count</a:t>
            </a:r>
            <a:r>
              <a:rPr lang="en-US" sz="600" spc="-5" dirty="0">
                <a:solidFill>
                  <a:srgbClr val="000000"/>
                </a:solidFill>
                <a:latin typeface="Arial" panose="020B0604020202020204" pitchFamily="34" charset="0"/>
              </a:rPr>
              <a:t> </a:t>
            </a:r>
            <a:r>
              <a:rPr lang="en-US" sz="600" dirty="0">
                <a:solidFill>
                  <a:srgbClr val="000000"/>
                </a:solidFill>
                <a:latin typeface="Arial" panose="020B0604020202020204" pitchFamily="34" charset="0"/>
              </a:rPr>
              <a:t>for </a:t>
            </a:r>
            <a:r>
              <a:rPr lang="en-US" sz="600" b="1" spc="-5" dirty="0">
                <a:solidFill>
                  <a:srgbClr val="000000"/>
                </a:solidFill>
                <a:latin typeface="Arial" panose="020B0604020202020204" pitchFamily="34" charset="0"/>
              </a:rPr>
              <a:t>4.</a:t>
            </a:r>
            <a:r>
              <a:rPr lang="en-US" sz="600" b="1" dirty="0">
                <a:solidFill>
                  <a:srgbClr val="000000"/>
                </a:solidFill>
                <a:latin typeface="Arial" panose="020B0604020202020204" pitchFamily="34" charset="0"/>
              </a:rPr>
              <a:t>6 </a:t>
            </a:r>
            <a:r>
              <a:rPr lang="en-US" sz="600" b="1" spc="-5" dirty="0">
                <a:solidFill>
                  <a:srgbClr val="000000"/>
                </a:solidFill>
                <a:latin typeface="Arial" panose="020B0604020202020204" pitchFamily="34" charset="0"/>
              </a:rPr>
              <a:t>continuing educatio</a:t>
            </a:r>
            <a:r>
              <a:rPr lang="en-US" sz="600" b="1" dirty="0">
                <a:solidFill>
                  <a:srgbClr val="000000"/>
                </a:solidFill>
                <a:latin typeface="Arial" panose="020B0604020202020204" pitchFamily="34" charset="0"/>
              </a:rPr>
              <a:t>n </a:t>
            </a:r>
            <a:r>
              <a:rPr lang="en-US" sz="600" b="1" spc="-5" dirty="0">
                <a:solidFill>
                  <a:srgbClr val="000000"/>
                </a:solidFill>
                <a:latin typeface="Arial" panose="020B0604020202020204" pitchFamily="34" charset="0"/>
              </a:rPr>
              <a:t>credit</a:t>
            </a:r>
            <a:r>
              <a:rPr lang="en-US" sz="600" b="1" dirty="0">
                <a:solidFill>
                  <a:srgbClr val="000000"/>
                </a:solidFill>
                <a:latin typeface="Arial" panose="020B0604020202020204" pitchFamily="34" charset="0"/>
              </a:rPr>
              <a:t>s </a:t>
            </a:r>
            <a:r>
              <a:rPr lang="en-US" sz="600" dirty="0">
                <a:solidFill>
                  <a:srgbClr val="000000"/>
                </a:solidFill>
                <a:latin typeface="Arial" panose="020B0604020202020204" pitchFamily="34" charset="0"/>
              </a:rPr>
              <a:t>towards NJDCA</a:t>
            </a:r>
            <a:r>
              <a:rPr lang="en-US" sz="600" spc="-45" dirty="0">
                <a:solidFill>
                  <a:srgbClr val="000000"/>
                </a:solidFill>
                <a:latin typeface="Arial" panose="020B0604020202020204" pitchFamily="34" charset="0"/>
              </a:rPr>
              <a:t> </a:t>
            </a:r>
            <a:r>
              <a:rPr lang="en-US" sz="600" dirty="0">
                <a:solidFill>
                  <a:srgbClr val="000000"/>
                </a:solidFill>
                <a:latin typeface="Arial" panose="020B0604020202020204" pitchFamily="34" charset="0"/>
              </a:rPr>
              <a:t>Marriage and Family Board licenses and certifications (LMF</a:t>
            </a:r>
            <a:r>
              <a:rPr lang="en-US" sz="600" spc="-90" dirty="0">
                <a:solidFill>
                  <a:srgbClr val="000000"/>
                </a:solidFill>
                <a:latin typeface="Arial" panose="020B0604020202020204" pitchFamily="34" charset="0"/>
              </a:rPr>
              <a:t>T</a:t>
            </a:r>
            <a:r>
              <a:rPr lang="en-US" sz="600" dirty="0">
                <a:solidFill>
                  <a:srgbClr val="000000"/>
                </a:solidFill>
                <a:latin typeface="Arial" panose="020B0604020202020204" pitchFamily="34" charset="0"/>
              </a:rPr>
              <a:t>, LPC </a:t>
            </a:r>
            <a:r>
              <a:rPr lang="en-US" sz="600" dirty="0" err="1">
                <a:solidFill>
                  <a:srgbClr val="000000"/>
                </a:solidFill>
                <a:latin typeface="Arial" panose="020B0604020202020204" pitchFamily="34" charset="0"/>
              </a:rPr>
              <a:t>etc</a:t>
            </a:r>
            <a:r>
              <a:rPr lang="en-US" sz="600" dirty="0">
                <a:solidFill>
                  <a:srgbClr val="000000"/>
                </a:solidFill>
                <a:latin typeface="Arial" panose="020B0604020202020204" pitchFamily="34" charset="0"/>
              </a:rPr>
              <a:t>). Rutgers University Behavioral Health Care provider by the Certification Board of NJ, Inc.,</a:t>
            </a:r>
            <a:r>
              <a:rPr lang="en-US" sz="600" spc="-45" dirty="0">
                <a:solidFill>
                  <a:srgbClr val="000000"/>
                </a:solidFill>
                <a:latin typeface="Arial" panose="020B0604020202020204" pitchFamily="34" charset="0"/>
              </a:rPr>
              <a:t> </a:t>
            </a:r>
            <a:r>
              <a:rPr lang="en-US" sz="600" dirty="0">
                <a:solidFill>
                  <a:srgbClr val="000000"/>
                </a:solidFill>
                <a:latin typeface="Arial" panose="020B0604020202020204" pitchFamily="34" charset="0"/>
              </a:rPr>
              <a:t>Approval number for this course is #200</a:t>
            </a:r>
            <a:r>
              <a:rPr lang="en-US" sz="600" spc="-60" dirty="0">
                <a:solidFill>
                  <a:srgbClr val="000000"/>
                </a:solidFill>
                <a:latin typeface="Arial" panose="020B0604020202020204" pitchFamily="34" charset="0"/>
              </a:rPr>
              <a:t>1</a:t>
            </a:r>
            <a:r>
              <a:rPr lang="en-US" sz="600" dirty="0">
                <a:solidFill>
                  <a:srgbClr val="000000"/>
                </a:solidFill>
                <a:latin typeface="Arial" panose="020B0604020202020204" pitchFamily="34" charset="0"/>
              </a:rPr>
              <a:t>10218REC6</a:t>
            </a:r>
          </a:p>
          <a:p>
            <a:pPr marR="8890">
              <a:spcBef>
                <a:spcPts val="0"/>
              </a:spcBef>
              <a:spcAft>
                <a:spcPts val="0"/>
              </a:spcAft>
            </a:pPr>
            <a:endParaRPr lang="en-US" sz="600" dirty="0">
              <a:latin typeface="Times New Roman" panose="02020603050405020304" pitchFamily="18" charset="0"/>
            </a:endParaRPr>
          </a:p>
          <a:p>
            <a:pPr marR="8890">
              <a:spcBef>
                <a:spcPts val="0"/>
              </a:spcBef>
              <a:spcAft>
                <a:spcPts val="0"/>
              </a:spcAft>
            </a:pPr>
            <a:r>
              <a:rPr lang="en-US" sz="700" b="1" spc="5" dirty="0">
                <a:solidFill>
                  <a:srgbClr val="F63D41"/>
                </a:solidFill>
                <a:latin typeface="Arial Rounded MT Bold" panose="020F0704030504030204" pitchFamily="34" charset="0"/>
                <a:cs typeface="Arial Rounded MT Bold" panose="020F0704030504030204" pitchFamily="34" charset="0"/>
              </a:rPr>
              <a:t>M</a:t>
            </a:r>
            <a:r>
              <a:rPr lang="en-US" sz="700" b="1" dirty="0">
                <a:solidFill>
                  <a:srgbClr val="F63D41"/>
                </a:solidFill>
                <a:latin typeface="Arial Rounded MT Bold" panose="020F0704030504030204" pitchFamily="34" charset="0"/>
                <a:cs typeface="Arial Rounded MT Bold" panose="020F0704030504030204" pitchFamily="34" charset="0"/>
              </a:rPr>
              <a:t>a</a:t>
            </a:r>
            <a:r>
              <a:rPr lang="en-US" sz="700" b="1" spc="-15" dirty="0">
                <a:solidFill>
                  <a:srgbClr val="F63D41"/>
                </a:solidFill>
                <a:latin typeface="Arial Rounded MT Bold" panose="020F0704030504030204" pitchFamily="34" charset="0"/>
                <a:cs typeface="Arial Rounded MT Bold" panose="020F0704030504030204" pitchFamily="34" charset="0"/>
              </a:rPr>
              <a:t>r</a:t>
            </a:r>
            <a:r>
              <a:rPr lang="en-US" sz="700" b="1" dirty="0">
                <a:solidFill>
                  <a:srgbClr val="F63D41"/>
                </a:solidFill>
                <a:latin typeface="Arial Rounded MT Bold" panose="020F0704030504030204" pitchFamily="34" charset="0"/>
                <a:cs typeface="Arial Rounded MT Bold" panose="020F0704030504030204" pitchFamily="34" charset="0"/>
              </a:rPr>
              <a:t>ri</a:t>
            </a:r>
            <a:r>
              <a:rPr lang="en-US" sz="700" b="1" spc="-10" dirty="0">
                <a:solidFill>
                  <a:srgbClr val="F63D41"/>
                </a:solidFill>
                <a:latin typeface="Arial Rounded MT Bold" panose="020F0704030504030204" pitchFamily="34" charset="0"/>
                <a:cs typeface="Arial Rounded MT Bold" panose="020F0704030504030204" pitchFamily="34" charset="0"/>
              </a:rPr>
              <a:t>a</a:t>
            </a:r>
            <a:r>
              <a:rPr lang="en-US" sz="700" b="1" spc="-20" dirty="0">
                <a:solidFill>
                  <a:srgbClr val="F63D41"/>
                </a:solidFill>
                <a:latin typeface="Arial Rounded MT Bold" panose="020F0704030504030204" pitchFamily="34" charset="0"/>
                <a:cs typeface="Arial Rounded MT Bold" panose="020F0704030504030204" pitchFamily="34" charset="0"/>
              </a:rPr>
              <a:t>g</a:t>
            </a:r>
            <a:r>
              <a:rPr lang="en-US" sz="700" b="1" spc="5" dirty="0">
                <a:solidFill>
                  <a:srgbClr val="F63D41"/>
                </a:solidFill>
                <a:latin typeface="Arial Rounded MT Bold" panose="020F0704030504030204" pitchFamily="34" charset="0"/>
                <a:cs typeface="Arial Rounded MT Bold" panose="020F0704030504030204" pitchFamily="34" charset="0"/>
              </a:rPr>
              <a:t>e</a:t>
            </a:r>
            <a:r>
              <a:rPr lang="en-US" sz="700" b="1" dirty="0">
                <a:solidFill>
                  <a:srgbClr val="F63D41"/>
                </a:solidFill>
                <a:latin typeface="Arial Rounded MT Bold" panose="020F0704030504030204" pitchFamily="34" charset="0"/>
                <a:cs typeface="Arial Rounded MT Bold" panose="020F0704030504030204" pitchFamily="34" charset="0"/>
              </a:rPr>
              <a:t> an</a:t>
            </a:r>
            <a:r>
              <a:rPr lang="en-US" sz="700" b="1" spc="5" dirty="0">
                <a:solidFill>
                  <a:srgbClr val="F63D41"/>
                </a:solidFill>
                <a:latin typeface="Arial Rounded MT Bold" panose="020F0704030504030204" pitchFamily="34" charset="0"/>
                <a:cs typeface="Arial Rounded MT Bold" panose="020F0704030504030204" pitchFamily="34" charset="0"/>
              </a:rPr>
              <a:t>d</a:t>
            </a:r>
            <a:r>
              <a:rPr lang="en-US" sz="700" b="1" dirty="0">
                <a:solidFill>
                  <a:srgbClr val="F63D41"/>
                </a:solidFill>
                <a:latin typeface="Arial Rounded MT Bold" panose="020F0704030504030204" pitchFamily="34" charset="0"/>
                <a:cs typeface="Arial Rounded MT Bold" panose="020F0704030504030204" pitchFamily="34" charset="0"/>
              </a:rPr>
              <a:t> </a:t>
            </a:r>
            <a:r>
              <a:rPr lang="en-US" sz="700" b="1" spc="-20" dirty="0">
                <a:solidFill>
                  <a:srgbClr val="F63D41"/>
                </a:solidFill>
                <a:latin typeface="Arial Rounded MT Bold" panose="020F0704030504030204" pitchFamily="34" charset="0"/>
                <a:cs typeface="Arial Rounded MT Bold" panose="020F0704030504030204" pitchFamily="34" charset="0"/>
              </a:rPr>
              <a:t>F</a:t>
            </a:r>
            <a:r>
              <a:rPr lang="en-US" sz="700" b="1" spc="-5" dirty="0">
                <a:solidFill>
                  <a:srgbClr val="F63D41"/>
                </a:solidFill>
                <a:latin typeface="Arial Rounded MT Bold" panose="020F0704030504030204" pitchFamily="34" charset="0"/>
                <a:cs typeface="Arial Rounded MT Bold" panose="020F0704030504030204" pitchFamily="34" charset="0"/>
              </a:rPr>
              <a:t>amil</a:t>
            </a:r>
            <a:r>
              <a:rPr lang="en-US" sz="700" b="1" spc="5" dirty="0">
                <a:solidFill>
                  <a:srgbClr val="F63D41"/>
                </a:solidFill>
                <a:latin typeface="Arial Rounded MT Bold" panose="020F0704030504030204" pitchFamily="34" charset="0"/>
                <a:cs typeface="Arial Rounded MT Bold" panose="020F0704030504030204" pitchFamily="34" charset="0"/>
              </a:rPr>
              <a:t>y</a:t>
            </a:r>
            <a:r>
              <a:rPr lang="en-US" sz="700" b="1" dirty="0">
                <a:solidFill>
                  <a:srgbClr val="F63D41"/>
                </a:solidFill>
                <a:latin typeface="Arial Rounded MT Bold" panose="020F0704030504030204" pitchFamily="34" charset="0"/>
                <a:cs typeface="Arial Rounded MT Bold" panose="020F0704030504030204" pitchFamily="34" charset="0"/>
              </a:rPr>
              <a:t> </a:t>
            </a:r>
            <a:r>
              <a:rPr lang="en-US" sz="700" b="1" spc="-10" dirty="0">
                <a:solidFill>
                  <a:srgbClr val="F63D41"/>
                </a:solidFill>
                <a:latin typeface="Arial Rounded MT Bold" panose="020F0704030504030204" pitchFamily="34" charset="0"/>
                <a:cs typeface="Arial Rounded MT Bold" panose="020F0704030504030204" pitchFamily="34" charset="0"/>
              </a:rPr>
              <a:t>T</a:t>
            </a:r>
            <a:r>
              <a:rPr lang="en-US" sz="700" b="1" spc="5" dirty="0">
                <a:solidFill>
                  <a:srgbClr val="F63D41"/>
                </a:solidFill>
                <a:latin typeface="Arial Rounded MT Bold" panose="020F0704030504030204" pitchFamily="34" charset="0"/>
                <a:cs typeface="Arial Rounded MT Bold" panose="020F0704030504030204" pitchFamily="34" charset="0"/>
              </a:rPr>
              <a:t>he</a:t>
            </a:r>
            <a:r>
              <a:rPr lang="en-US" sz="700" b="1" spc="-25" dirty="0">
                <a:solidFill>
                  <a:srgbClr val="F63D41"/>
                </a:solidFill>
                <a:latin typeface="Arial Rounded MT Bold" panose="020F0704030504030204" pitchFamily="34" charset="0"/>
                <a:cs typeface="Arial Rounded MT Bold" panose="020F0704030504030204" pitchFamily="34" charset="0"/>
              </a:rPr>
              <a:t>r</a:t>
            </a:r>
            <a:r>
              <a:rPr lang="en-US" sz="700" b="1" spc="-10" dirty="0">
                <a:solidFill>
                  <a:srgbClr val="F63D41"/>
                </a:solidFill>
                <a:latin typeface="Arial Rounded MT Bold" panose="020F0704030504030204" pitchFamily="34" charset="0"/>
                <a:cs typeface="Arial Rounded MT Bold" panose="020F0704030504030204" pitchFamily="34" charset="0"/>
              </a:rPr>
              <a:t>a</a:t>
            </a:r>
            <a:r>
              <a:rPr lang="en-US" sz="700" b="1" dirty="0">
                <a:solidFill>
                  <a:srgbClr val="F63D41"/>
                </a:solidFill>
                <a:latin typeface="Arial Rounded MT Bold" panose="020F0704030504030204" pitchFamily="34" charset="0"/>
                <a:cs typeface="Arial Rounded MT Bold" panose="020F0704030504030204" pitchFamily="34" charset="0"/>
              </a:rPr>
              <a:t>pist </a:t>
            </a:r>
            <a:r>
              <a:rPr lang="en-US" sz="700" b="1" spc="5" dirty="0">
                <a:solidFill>
                  <a:srgbClr val="F63D41"/>
                </a:solidFill>
                <a:latin typeface="Arial Rounded MT Bold" panose="020F0704030504030204" pitchFamily="34" charset="0"/>
                <a:cs typeface="Arial Rounded MT Bold" panose="020F0704030504030204" pitchFamily="34" charset="0"/>
              </a:rPr>
              <a:t>(MFT):</a:t>
            </a:r>
            <a:r>
              <a:rPr lang="en-US" sz="700" b="1" dirty="0">
                <a:solidFill>
                  <a:srgbClr val="F63D41"/>
                </a:solidFill>
                <a:latin typeface="Arial Rounded MT Bold" panose="020F0704030504030204" pitchFamily="34" charset="0"/>
                <a:cs typeface="Arial Rounded MT Bold" panose="020F0704030504030204" pitchFamily="34" charset="0"/>
              </a:rPr>
              <a:t> </a:t>
            </a:r>
            <a:r>
              <a:rPr lang="en-US" sz="700" b="1" spc="5" dirty="0">
                <a:solidFill>
                  <a:srgbClr val="F63D41"/>
                </a:solidFill>
                <a:latin typeface="Arial Rounded MT Bold" panose="020F0704030504030204" pitchFamily="34" charset="0"/>
                <a:cs typeface="Arial Rounded MT Bold" panose="020F0704030504030204" pitchFamily="34" charset="0"/>
              </a:rPr>
              <a:t> </a:t>
            </a:r>
            <a:r>
              <a:rPr lang="en-US" sz="600" dirty="0">
                <a:solidFill>
                  <a:srgbClr val="000000"/>
                </a:solidFill>
                <a:latin typeface="Arial" panose="020B0604020202020204" pitchFamily="34" charset="0"/>
              </a:rPr>
              <a:t>This</a:t>
            </a:r>
            <a:r>
              <a:rPr lang="en-US" sz="600" spc="-5" dirty="0">
                <a:solidFill>
                  <a:srgbClr val="000000"/>
                </a:solidFill>
                <a:latin typeface="Arial" panose="020B0604020202020204" pitchFamily="34" charset="0"/>
              </a:rPr>
              <a:t> </a:t>
            </a:r>
            <a:r>
              <a:rPr lang="en-US" sz="600" dirty="0">
                <a:solidFill>
                  <a:srgbClr val="000000"/>
                </a:solidFill>
                <a:latin typeface="Arial" panose="020B0604020202020204" pitchFamily="34" charset="0"/>
              </a:rPr>
              <a:t>course</a:t>
            </a:r>
            <a:r>
              <a:rPr lang="en-US" sz="600" spc="-5" dirty="0">
                <a:solidFill>
                  <a:srgbClr val="000000"/>
                </a:solidFill>
                <a:latin typeface="Arial" panose="020B0604020202020204" pitchFamily="34" charset="0"/>
              </a:rPr>
              <a:t> wil</a:t>
            </a:r>
            <a:r>
              <a:rPr lang="en-US" sz="600" dirty="0">
                <a:solidFill>
                  <a:srgbClr val="000000"/>
                </a:solidFill>
                <a:latin typeface="Arial" panose="020B0604020202020204" pitchFamily="34" charset="0"/>
              </a:rPr>
              <a:t>l count</a:t>
            </a:r>
            <a:r>
              <a:rPr lang="en-US" sz="600" spc="-5" dirty="0">
                <a:solidFill>
                  <a:srgbClr val="000000"/>
                </a:solidFill>
                <a:latin typeface="Arial" panose="020B0604020202020204" pitchFamily="34" charset="0"/>
              </a:rPr>
              <a:t> </a:t>
            </a:r>
            <a:r>
              <a:rPr lang="en-US" sz="600" dirty="0">
                <a:solidFill>
                  <a:srgbClr val="000000"/>
                </a:solidFill>
                <a:latin typeface="Arial" panose="020B0604020202020204" pitchFamily="34" charset="0"/>
              </a:rPr>
              <a:t>for </a:t>
            </a:r>
            <a:r>
              <a:rPr lang="en-US" sz="600" b="1" dirty="0">
                <a:solidFill>
                  <a:srgbClr val="000000"/>
                </a:solidFill>
                <a:latin typeface="Arial" panose="020B0604020202020204" pitchFamily="34" charset="0"/>
              </a:rPr>
              <a:t>4.6 recertification </a:t>
            </a:r>
            <a:r>
              <a:rPr lang="en-US" sz="600" b="1" spc="-5" dirty="0">
                <a:solidFill>
                  <a:srgbClr val="000000"/>
                </a:solidFill>
                <a:latin typeface="Arial" panose="020B0604020202020204" pitchFamily="34" charset="0"/>
              </a:rPr>
              <a:t>credit</a:t>
            </a:r>
            <a:r>
              <a:rPr lang="en-US" sz="600" b="1" dirty="0">
                <a:solidFill>
                  <a:srgbClr val="000000"/>
                </a:solidFill>
                <a:latin typeface="Arial" panose="020B0604020202020204" pitchFamily="34" charset="0"/>
              </a:rPr>
              <a:t>s </a:t>
            </a:r>
            <a:r>
              <a:rPr lang="en-US" sz="600" dirty="0">
                <a:solidFill>
                  <a:srgbClr val="000000"/>
                </a:solidFill>
                <a:latin typeface="Arial" panose="020B0604020202020204" pitchFamily="34" charset="0"/>
              </a:rPr>
              <a:t>toward NJDCA</a:t>
            </a:r>
            <a:r>
              <a:rPr lang="en-US" sz="600" spc="-45" dirty="0">
                <a:solidFill>
                  <a:srgbClr val="000000"/>
                </a:solidFill>
                <a:latin typeface="Arial" panose="020B0604020202020204" pitchFamily="34" charset="0"/>
              </a:rPr>
              <a:t> </a:t>
            </a:r>
            <a:r>
              <a:rPr lang="en-US" sz="600" dirty="0">
                <a:solidFill>
                  <a:srgbClr val="000000"/>
                </a:solidFill>
                <a:latin typeface="Arial" panose="020B0604020202020204" pitchFamily="34" charset="0"/>
              </a:rPr>
              <a:t>Marriage and Family Board licenses and certifications (LMF</a:t>
            </a:r>
            <a:r>
              <a:rPr lang="en-US" sz="600" spc="-90" dirty="0">
                <a:solidFill>
                  <a:srgbClr val="000000"/>
                </a:solidFill>
                <a:latin typeface="Arial" panose="020B0604020202020204" pitchFamily="34" charset="0"/>
              </a:rPr>
              <a:t>T</a:t>
            </a:r>
            <a:r>
              <a:rPr lang="en-US" sz="600" dirty="0">
                <a:solidFill>
                  <a:srgbClr val="000000"/>
                </a:solidFill>
                <a:latin typeface="Arial" panose="020B0604020202020204" pitchFamily="34" charset="0"/>
              </a:rPr>
              <a:t>, LPC </a:t>
            </a:r>
            <a:r>
              <a:rPr lang="en-US" sz="600" dirty="0" err="1">
                <a:solidFill>
                  <a:srgbClr val="000000"/>
                </a:solidFill>
                <a:latin typeface="Arial" panose="020B0604020202020204" pitchFamily="34" charset="0"/>
              </a:rPr>
              <a:t>etc</a:t>
            </a:r>
            <a:r>
              <a:rPr lang="en-US" sz="600" dirty="0">
                <a:solidFill>
                  <a:srgbClr val="000000"/>
                </a:solidFill>
                <a:latin typeface="Arial" panose="020B0604020202020204" pitchFamily="34" charset="0"/>
              </a:rPr>
              <a:t>). </a:t>
            </a:r>
            <a:r>
              <a:rPr lang="en-US" sz="600" spc="-5" dirty="0">
                <a:solidFill>
                  <a:srgbClr val="000000"/>
                </a:solidFill>
                <a:latin typeface="Arial" panose="020B0604020202020204" pitchFamily="34" charset="0"/>
              </a:rPr>
              <a:t>Rutger</a:t>
            </a:r>
            <a:r>
              <a:rPr lang="en-US" sz="600" dirty="0">
                <a:solidFill>
                  <a:srgbClr val="000000"/>
                </a:solidFill>
                <a:latin typeface="Arial" panose="020B0604020202020204" pitchFamily="34" charset="0"/>
              </a:rPr>
              <a:t>s </a:t>
            </a:r>
            <a:r>
              <a:rPr lang="en-US" sz="600" spc="-5" dirty="0">
                <a:solidFill>
                  <a:srgbClr val="000000"/>
                </a:solidFill>
                <a:latin typeface="Arial" panose="020B0604020202020204" pitchFamily="34" charset="0"/>
              </a:rPr>
              <a:t>Universit</a:t>
            </a:r>
            <a:r>
              <a:rPr lang="en-US" sz="600" dirty="0">
                <a:solidFill>
                  <a:srgbClr val="000000"/>
                </a:solidFill>
                <a:latin typeface="Arial" panose="020B0604020202020204" pitchFamily="34" charset="0"/>
              </a:rPr>
              <a:t>y Behavioral</a:t>
            </a:r>
            <a:r>
              <a:rPr lang="en-US" sz="600" spc="-5" dirty="0">
                <a:solidFill>
                  <a:srgbClr val="000000"/>
                </a:solidFill>
                <a:latin typeface="Arial" panose="020B0604020202020204" pitchFamily="34" charset="0"/>
              </a:rPr>
              <a:t> Healt</a:t>
            </a:r>
            <a:r>
              <a:rPr lang="en-US" sz="600" dirty="0">
                <a:solidFill>
                  <a:srgbClr val="000000"/>
                </a:solidFill>
                <a:latin typeface="Arial" panose="020B0604020202020204" pitchFamily="34" charset="0"/>
              </a:rPr>
              <a:t>h </a:t>
            </a:r>
            <a:r>
              <a:rPr lang="en-US" sz="600" spc="-5" dirty="0">
                <a:solidFill>
                  <a:srgbClr val="000000"/>
                </a:solidFill>
                <a:latin typeface="Arial" panose="020B0604020202020204" pitchFamily="34" charset="0"/>
              </a:rPr>
              <a:t>Car</a:t>
            </a:r>
            <a:r>
              <a:rPr lang="en-US" sz="600" dirty="0">
                <a:solidFill>
                  <a:srgbClr val="000000"/>
                </a:solidFill>
                <a:latin typeface="Arial" panose="020B0604020202020204" pitchFamily="34" charset="0"/>
              </a:rPr>
              <a:t>e </a:t>
            </a:r>
            <a:r>
              <a:rPr lang="en-US" sz="600" spc="-5" dirty="0">
                <a:solidFill>
                  <a:srgbClr val="000000"/>
                </a:solidFill>
                <a:latin typeface="Arial" panose="020B0604020202020204" pitchFamily="34" charset="0"/>
              </a:rPr>
              <a:t>i</a:t>
            </a:r>
            <a:r>
              <a:rPr lang="en-US" sz="600" dirty="0">
                <a:solidFill>
                  <a:srgbClr val="000000"/>
                </a:solidFill>
                <a:latin typeface="Arial" panose="020B0604020202020204" pitchFamily="34" charset="0"/>
              </a:rPr>
              <a:t>s </a:t>
            </a:r>
            <a:r>
              <a:rPr lang="en-US" sz="600" spc="-5" dirty="0">
                <a:solidFill>
                  <a:srgbClr val="000000"/>
                </a:solidFill>
                <a:latin typeface="Arial" panose="020B0604020202020204" pitchFamily="34" charset="0"/>
              </a:rPr>
              <a:t>a</a:t>
            </a:r>
            <a:r>
              <a:rPr lang="en-US" sz="600" dirty="0">
                <a:solidFill>
                  <a:srgbClr val="000000"/>
                </a:solidFill>
                <a:latin typeface="Arial" panose="020B0604020202020204" pitchFamily="34" charset="0"/>
              </a:rPr>
              <a:t>n </a:t>
            </a:r>
            <a:r>
              <a:rPr lang="en-US" sz="600" spc="-5" dirty="0">
                <a:solidFill>
                  <a:srgbClr val="000000"/>
                </a:solidFill>
                <a:latin typeface="Arial" panose="020B0604020202020204" pitchFamily="34" charset="0"/>
              </a:rPr>
              <a:t>approve</a:t>
            </a:r>
            <a:r>
              <a:rPr lang="en-US" sz="600" dirty="0">
                <a:solidFill>
                  <a:srgbClr val="000000"/>
                </a:solidFill>
                <a:latin typeface="Arial" panose="020B0604020202020204" pitchFamily="34" charset="0"/>
              </a:rPr>
              <a:t>d </a:t>
            </a:r>
            <a:r>
              <a:rPr lang="en-US" sz="600" spc="-5" dirty="0">
                <a:solidFill>
                  <a:srgbClr val="000000"/>
                </a:solidFill>
                <a:latin typeface="Arial" panose="020B0604020202020204" pitchFamily="34" charset="0"/>
              </a:rPr>
              <a:t>provide</a:t>
            </a:r>
            <a:r>
              <a:rPr lang="en-US" sz="600" dirty="0">
                <a:solidFill>
                  <a:srgbClr val="000000"/>
                </a:solidFill>
                <a:latin typeface="Arial" panose="020B0604020202020204" pitchFamily="34" charset="0"/>
              </a:rPr>
              <a:t>r </a:t>
            </a:r>
            <a:r>
              <a:rPr lang="en-US" sz="600" spc="-5" dirty="0">
                <a:solidFill>
                  <a:srgbClr val="000000"/>
                </a:solidFill>
                <a:latin typeface="Arial" panose="020B0604020202020204" pitchFamily="34" charset="0"/>
              </a:rPr>
              <a:t>wit</a:t>
            </a:r>
            <a:r>
              <a:rPr lang="en-US" sz="600" dirty="0">
                <a:solidFill>
                  <a:srgbClr val="000000"/>
                </a:solidFill>
                <a:latin typeface="Arial" panose="020B0604020202020204" pitchFamily="34" charset="0"/>
              </a:rPr>
              <a:t>h</a:t>
            </a:r>
            <a:r>
              <a:rPr lang="en-US" sz="600" spc="-45" dirty="0">
                <a:solidFill>
                  <a:srgbClr val="000000"/>
                </a:solidFill>
                <a:latin typeface="Arial" panose="020B0604020202020204" pitchFamily="34" charset="0"/>
              </a:rPr>
              <a:t> </a:t>
            </a:r>
            <a:r>
              <a:rPr lang="en-US" sz="600" dirty="0">
                <a:solidFill>
                  <a:srgbClr val="000000"/>
                </a:solidFill>
                <a:latin typeface="Arial" panose="020B0604020202020204" pitchFamily="34" charset="0"/>
              </a:rPr>
              <a:t>Addiction</a:t>
            </a:r>
            <a:r>
              <a:rPr lang="en-US" sz="600" spc="-5" dirty="0">
                <a:solidFill>
                  <a:srgbClr val="000000"/>
                </a:solidFill>
                <a:latin typeface="Arial" panose="020B0604020202020204" pitchFamily="34" charset="0"/>
              </a:rPr>
              <a:t> </a:t>
            </a:r>
            <a:r>
              <a:rPr lang="en-US" sz="600" dirty="0">
                <a:solidFill>
                  <a:srgbClr val="000000"/>
                </a:solidFill>
                <a:latin typeface="Arial" panose="020B0604020202020204" pitchFamily="34" charset="0"/>
              </a:rPr>
              <a:t>Professionals Certifications Board, Inc.,</a:t>
            </a:r>
            <a:r>
              <a:rPr lang="en-US" sz="600" spc="-45" dirty="0">
                <a:solidFill>
                  <a:srgbClr val="000000"/>
                </a:solidFill>
                <a:latin typeface="Arial" panose="020B0604020202020204" pitchFamily="34" charset="0"/>
              </a:rPr>
              <a:t> </a:t>
            </a:r>
            <a:r>
              <a:rPr lang="en-US" sz="600" dirty="0">
                <a:solidFill>
                  <a:srgbClr val="000000"/>
                </a:solidFill>
                <a:latin typeface="Arial" panose="020B0604020202020204" pitchFamily="34" charset="0"/>
              </a:rPr>
              <a:t>Approval number for this course is #200</a:t>
            </a:r>
            <a:r>
              <a:rPr lang="en-US" sz="600" spc="-60" dirty="0">
                <a:solidFill>
                  <a:srgbClr val="000000"/>
                </a:solidFill>
                <a:latin typeface="Arial" panose="020B0604020202020204" pitchFamily="34" charset="0"/>
              </a:rPr>
              <a:t>1</a:t>
            </a:r>
            <a:r>
              <a:rPr lang="en-US" sz="600" dirty="0">
                <a:solidFill>
                  <a:srgbClr val="000000"/>
                </a:solidFill>
                <a:latin typeface="Arial" panose="020B0604020202020204" pitchFamily="34" charset="0"/>
              </a:rPr>
              <a:t>10218REC6</a:t>
            </a:r>
            <a:endParaRPr lang="en-US" sz="600" dirty="0">
              <a:latin typeface="Times New Roman" panose="02020603050405020304" pitchFamily="18" charset="0"/>
              <a:ea typeface="Times New Roman" panose="02020603050405020304" pitchFamily="18" charset="0"/>
            </a:endParaRPr>
          </a:p>
          <a:p>
            <a:endParaRPr lang="en-US" sz="600" dirty="0">
              <a:latin typeface="Arial"/>
              <a:cs typeface="Arial"/>
            </a:endParaRPr>
          </a:p>
        </p:txBody>
      </p:sp>
      <p:sp>
        <p:nvSpPr>
          <p:cNvPr id="39" name="object 39"/>
          <p:cNvSpPr txBox="1"/>
          <p:nvPr/>
        </p:nvSpPr>
        <p:spPr>
          <a:xfrm>
            <a:off x="5029200" y="7620000"/>
            <a:ext cx="4953000" cy="1007968"/>
          </a:xfrm>
          <a:prstGeom prst="rect">
            <a:avLst/>
          </a:prstGeom>
          <a:solidFill>
            <a:schemeClr val="accent1"/>
          </a:solidFill>
        </p:spPr>
        <p:txBody>
          <a:bodyPr vert="horz" wrap="square" lIns="0" tIns="0" rIns="0" bIns="0" rtlCol="0">
            <a:spAutoFit/>
          </a:bodyPr>
          <a:lstStyle/>
          <a:p>
            <a:pPr marL="114300">
              <a:lnSpc>
                <a:spcPct val="100000"/>
              </a:lnSpc>
            </a:pPr>
            <a:r>
              <a:rPr sz="1600" b="1" spc="-5" dirty="0">
                <a:solidFill>
                  <a:srgbClr val="FFFFFF"/>
                </a:solidFill>
                <a:latin typeface="Arial Rounded MT Bold"/>
                <a:cs typeface="Arial Rounded MT Bold"/>
              </a:rPr>
              <a:t>Questions?</a:t>
            </a:r>
            <a:endParaRPr sz="1600" dirty="0">
              <a:latin typeface="Arial Rounded MT Bold"/>
              <a:cs typeface="Arial Rounded MT Bold"/>
            </a:endParaRPr>
          </a:p>
          <a:p>
            <a:pPr marL="114300" marR="189230">
              <a:lnSpc>
                <a:spcPts val="1000"/>
              </a:lnSpc>
              <a:spcBef>
                <a:spcPts val="380"/>
              </a:spcBef>
            </a:pPr>
            <a:r>
              <a:rPr sz="850" b="1" dirty="0">
                <a:solidFill>
                  <a:srgbClr val="FFFFFF"/>
                </a:solidFill>
                <a:latin typeface="Arial"/>
                <a:cs typeface="Arial"/>
              </a:rPr>
              <a:t>If</a:t>
            </a:r>
            <a:r>
              <a:rPr sz="850" b="1" spc="-5" dirty="0">
                <a:solidFill>
                  <a:srgbClr val="FFFFFF"/>
                </a:solidFill>
                <a:latin typeface="Arial"/>
                <a:cs typeface="Arial"/>
              </a:rPr>
              <a:t> </a:t>
            </a:r>
            <a:r>
              <a:rPr sz="850" b="1" dirty="0">
                <a:solidFill>
                  <a:srgbClr val="FFFFFF"/>
                </a:solidFill>
                <a:latin typeface="Arial"/>
                <a:cs typeface="Arial"/>
              </a:rPr>
              <a:t>a</a:t>
            </a:r>
            <a:r>
              <a:rPr sz="850" b="1" spc="-5" dirty="0">
                <a:solidFill>
                  <a:srgbClr val="FFFFFF"/>
                </a:solidFill>
                <a:latin typeface="Arial"/>
                <a:cs typeface="Arial"/>
              </a:rPr>
              <a:t> </a:t>
            </a:r>
            <a:r>
              <a:rPr sz="850" b="1" dirty="0">
                <a:solidFill>
                  <a:srgbClr val="FFFFFF"/>
                </a:solidFill>
                <a:latin typeface="Arial"/>
                <a:cs typeface="Arial"/>
              </a:rPr>
              <a:t>participant</a:t>
            </a:r>
            <a:r>
              <a:rPr sz="850" b="1" spc="-5" dirty="0">
                <a:solidFill>
                  <a:srgbClr val="FFFFFF"/>
                </a:solidFill>
                <a:latin typeface="Arial"/>
                <a:cs typeface="Arial"/>
              </a:rPr>
              <a:t> </a:t>
            </a:r>
            <a:r>
              <a:rPr sz="850" b="1" dirty="0">
                <a:solidFill>
                  <a:srgbClr val="FFFFFF"/>
                </a:solidFill>
                <a:latin typeface="Arial"/>
                <a:cs typeface="Arial"/>
              </a:rPr>
              <a:t>or</a:t>
            </a:r>
            <a:r>
              <a:rPr sz="850" b="1" spc="-5" dirty="0">
                <a:solidFill>
                  <a:srgbClr val="FFFFFF"/>
                </a:solidFill>
                <a:latin typeface="Arial"/>
                <a:cs typeface="Arial"/>
              </a:rPr>
              <a:t> </a:t>
            </a:r>
            <a:r>
              <a:rPr sz="850" b="1" dirty="0">
                <a:solidFill>
                  <a:srgbClr val="FFFFFF"/>
                </a:solidFill>
                <a:latin typeface="Arial"/>
                <a:cs typeface="Arial"/>
              </a:rPr>
              <a:t>potential</a:t>
            </a:r>
            <a:r>
              <a:rPr sz="850" b="1" spc="-5" dirty="0">
                <a:solidFill>
                  <a:srgbClr val="FFFFFF"/>
                </a:solidFill>
                <a:latin typeface="Arial"/>
                <a:cs typeface="Arial"/>
              </a:rPr>
              <a:t> </a:t>
            </a:r>
            <a:r>
              <a:rPr sz="850" b="1" dirty="0">
                <a:solidFill>
                  <a:srgbClr val="FFFFFF"/>
                </a:solidFill>
                <a:latin typeface="Arial"/>
                <a:cs typeface="Arial"/>
              </a:rPr>
              <a:t>participant</a:t>
            </a:r>
            <a:r>
              <a:rPr sz="850" b="1" spc="-5" dirty="0">
                <a:solidFill>
                  <a:srgbClr val="FFFFFF"/>
                </a:solidFill>
                <a:latin typeface="Arial"/>
                <a:cs typeface="Arial"/>
              </a:rPr>
              <a:t> </a:t>
            </a:r>
            <a:r>
              <a:rPr sz="850" b="1" dirty="0">
                <a:solidFill>
                  <a:srgbClr val="FFFFFF"/>
                </a:solidFill>
                <a:latin typeface="Arial"/>
                <a:cs typeface="Arial"/>
              </a:rPr>
              <a:t>has</a:t>
            </a:r>
            <a:r>
              <a:rPr sz="850" b="1" spc="-5" dirty="0">
                <a:solidFill>
                  <a:srgbClr val="FFFFFF"/>
                </a:solidFill>
                <a:latin typeface="Arial"/>
                <a:cs typeface="Arial"/>
              </a:rPr>
              <a:t> </a:t>
            </a:r>
            <a:r>
              <a:rPr sz="850" b="1" dirty="0">
                <a:solidFill>
                  <a:srgbClr val="FFFFFF"/>
                </a:solidFill>
                <a:latin typeface="Arial"/>
                <a:cs typeface="Arial"/>
              </a:rPr>
              <a:t>a</a:t>
            </a:r>
            <a:r>
              <a:rPr sz="850" b="1" spc="-5" dirty="0">
                <a:solidFill>
                  <a:srgbClr val="FFFFFF"/>
                </a:solidFill>
                <a:latin typeface="Arial"/>
                <a:cs typeface="Arial"/>
              </a:rPr>
              <a:t> </a:t>
            </a:r>
            <a:r>
              <a:rPr sz="850" b="1" dirty="0">
                <a:solidFill>
                  <a:srgbClr val="FFFFFF"/>
                </a:solidFill>
                <a:latin typeface="Arial"/>
                <a:cs typeface="Arial"/>
              </a:rPr>
              <a:t>question</a:t>
            </a:r>
            <a:r>
              <a:rPr sz="850" b="1" spc="-5" dirty="0">
                <a:solidFill>
                  <a:srgbClr val="FFFFFF"/>
                </a:solidFill>
                <a:latin typeface="Arial"/>
                <a:cs typeface="Arial"/>
              </a:rPr>
              <a:t> </a:t>
            </a:r>
            <a:r>
              <a:rPr sz="850" b="1" dirty="0">
                <a:solidFill>
                  <a:srgbClr val="FFFFFF"/>
                </a:solidFill>
                <a:latin typeface="Arial"/>
                <a:cs typeface="Arial"/>
              </a:rPr>
              <a:t>or</a:t>
            </a:r>
            <a:r>
              <a:rPr sz="850" b="1" spc="-5" dirty="0">
                <a:solidFill>
                  <a:srgbClr val="FFFFFF"/>
                </a:solidFill>
                <a:latin typeface="Arial"/>
                <a:cs typeface="Arial"/>
              </a:rPr>
              <a:t> concer</a:t>
            </a:r>
            <a:r>
              <a:rPr sz="850" b="1" dirty="0">
                <a:solidFill>
                  <a:srgbClr val="FFFFFF"/>
                </a:solidFill>
                <a:latin typeface="Arial"/>
                <a:cs typeface="Arial"/>
              </a:rPr>
              <a:t>n </a:t>
            </a:r>
            <a:r>
              <a:rPr sz="850" b="1" spc="-5" dirty="0">
                <a:solidFill>
                  <a:srgbClr val="FFFFFF"/>
                </a:solidFill>
                <a:latin typeface="Arial"/>
                <a:cs typeface="Arial"/>
              </a:rPr>
              <a:t>abou</a:t>
            </a:r>
            <a:r>
              <a:rPr sz="850" b="1" dirty="0">
                <a:solidFill>
                  <a:srgbClr val="FFFFFF"/>
                </a:solidFill>
                <a:latin typeface="Arial"/>
                <a:cs typeface="Arial"/>
              </a:rPr>
              <a:t>t their </a:t>
            </a:r>
            <a:r>
              <a:rPr sz="850" b="1" spc="-5" dirty="0">
                <a:solidFill>
                  <a:srgbClr val="FFFFFF"/>
                </a:solidFill>
                <a:latin typeface="Arial"/>
                <a:cs typeface="Arial"/>
              </a:rPr>
              <a:t>experience with </a:t>
            </a:r>
            <a:r>
              <a:rPr sz="850" b="1" dirty="0">
                <a:solidFill>
                  <a:srgbClr val="FFFFFF"/>
                </a:solidFill>
                <a:latin typeface="Arial"/>
                <a:cs typeface="Arial"/>
              </a:rPr>
              <a:t>this </a:t>
            </a:r>
            <a:r>
              <a:rPr sz="850" b="1" spc="-5" dirty="0">
                <a:solidFill>
                  <a:srgbClr val="FFFFFF"/>
                </a:solidFill>
                <a:latin typeface="Arial"/>
                <a:cs typeface="Arial"/>
              </a:rPr>
              <a:t>continuing</a:t>
            </a:r>
            <a:r>
              <a:rPr sz="850" b="1" dirty="0">
                <a:solidFill>
                  <a:srgbClr val="FFFFFF"/>
                </a:solidFill>
                <a:latin typeface="Arial"/>
                <a:cs typeface="Arial"/>
              </a:rPr>
              <a:t> </a:t>
            </a:r>
            <a:r>
              <a:rPr sz="850" b="1" spc="-5" dirty="0">
                <a:solidFill>
                  <a:srgbClr val="FFFFFF"/>
                </a:solidFill>
                <a:latin typeface="Arial"/>
                <a:cs typeface="Arial"/>
              </a:rPr>
              <a:t>educatio</a:t>
            </a:r>
            <a:r>
              <a:rPr sz="850" b="1" dirty="0">
                <a:solidFill>
                  <a:srgbClr val="FFFFFF"/>
                </a:solidFill>
                <a:latin typeface="Arial"/>
                <a:cs typeface="Arial"/>
              </a:rPr>
              <a:t>n </a:t>
            </a:r>
            <a:r>
              <a:rPr sz="850" b="1" spc="-5" dirty="0">
                <a:solidFill>
                  <a:srgbClr val="FFFFFF"/>
                </a:solidFill>
                <a:latin typeface="Arial"/>
                <a:cs typeface="Arial"/>
              </a:rPr>
              <a:t>activit</a:t>
            </a:r>
            <a:r>
              <a:rPr sz="850" b="1" spc="-65" dirty="0">
                <a:solidFill>
                  <a:srgbClr val="FFFFFF"/>
                </a:solidFill>
                <a:latin typeface="Arial"/>
                <a:cs typeface="Arial"/>
              </a:rPr>
              <a:t>y</a:t>
            </a:r>
            <a:r>
              <a:rPr sz="850" b="1" spc="-5" dirty="0">
                <a:solidFill>
                  <a:srgbClr val="FFFFFF"/>
                </a:solidFill>
                <a:latin typeface="Arial"/>
                <a:cs typeface="Arial"/>
              </a:rPr>
              <a:t>,</a:t>
            </a:r>
            <a:r>
              <a:rPr sz="850" b="1" dirty="0">
                <a:solidFill>
                  <a:srgbClr val="FFFFFF"/>
                </a:solidFill>
                <a:latin typeface="Arial"/>
                <a:cs typeface="Arial"/>
              </a:rPr>
              <a:t> they </a:t>
            </a:r>
            <a:r>
              <a:rPr sz="850" b="1" spc="-5" dirty="0">
                <a:solidFill>
                  <a:srgbClr val="FFFFFF"/>
                </a:solidFill>
                <a:latin typeface="Arial"/>
                <a:cs typeface="Arial"/>
              </a:rPr>
              <a:t>should</a:t>
            </a:r>
            <a:r>
              <a:rPr sz="850" b="1" dirty="0">
                <a:solidFill>
                  <a:srgbClr val="FFFFFF"/>
                </a:solidFill>
                <a:latin typeface="Arial"/>
                <a:cs typeface="Arial"/>
              </a:rPr>
              <a:t> </a:t>
            </a:r>
            <a:r>
              <a:rPr sz="850" b="1" spc="-5" dirty="0">
                <a:solidFill>
                  <a:srgbClr val="FFFFFF"/>
                </a:solidFill>
                <a:latin typeface="Arial"/>
                <a:cs typeface="Arial"/>
              </a:rPr>
              <a:t>e-mai</a:t>
            </a:r>
            <a:r>
              <a:rPr sz="850" b="1" dirty="0">
                <a:solidFill>
                  <a:srgbClr val="FFFFFF"/>
                </a:solidFill>
                <a:latin typeface="Arial"/>
                <a:cs typeface="Arial"/>
              </a:rPr>
              <a:t>l the </a:t>
            </a:r>
            <a:r>
              <a:rPr sz="850" b="1" spc="-5" dirty="0">
                <a:solidFill>
                  <a:srgbClr val="FFFFFF"/>
                </a:solidFill>
                <a:latin typeface="Arial"/>
                <a:cs typeface="Arial"/>
              </a:rPr>
              <a:t>UBH</a:t>
            </a:r>
            <a:r>
              <a:rPr sz="850" b="1" dirty="0">
                <a:solidFill>
                  <a:srgbClr val="FFFFFF"/>
                </a:solidFill>
                <a:latin typeface="Arial"/>
                <a:cs typeface="Arial"/>
              </a:rPr>
              <a:t>C </a:t>
            </a:r>
            <a:r>
              <a:rPr sz="850" b="1" spc="-5" dirty="0">
                <a:solidFill>
                  <a:srgbClr val="FFFFFF"/>
                </a:solidFill>
                <a:latin typeface="Arial"/>
                <a:cs typeface="Arial"/>
              </a:rPr>
              <a:t>Cente</a:t>
            </a:r>
            <a:r>
              <a:rPr sz="850" b="1" dirty="0">
                <a:solidFill>
                  <a:srgbClr val="FFFFFF"/>
                </a:solidFill>
                <a:latin typeface="Arial"/>
                <a:cs typeface="Arial"/>
              </a:rPr>
              <a:t>r for </a:t>
            </a:r>
            <a:r>
              <a:rPr sz="850" b="1" spc="-5" dirty="0">
                <a:solidFill>
                  <a:srgbClr val="FFFFFF"/>
                </a:solidFill>
                <a:latin typeface="Arial"/>
                <a:cs typeface="Arial"/>
              </a:rPr>
              <a:t>Continuing </a:t>
            </a:r>
            <a:r>
              <a:rPr sz="850" b="1" dirty="0">
                <a:solidFill>
                  <a:srgbClr val="FFFFFF"/>
                </a:solidFill>
                <a:latin typeface="Arial"/>
                <a:cs typeface="Arial"/>
              </a:rPr>
              <a:t>Education </a:t>
            </a:r>
            <a:r>
              <a:rPr sz="850" b="1" spc="-5" dirty="0">
                <a:solidFill>
                  <a:srgbClr val="FFFFFF"/>
                </a:solidFill>
                <a:latin typeface="Arial"/>
                <a:cs typeface="Arial"/>
              </a:rPr>
              <a:t>a</a:t>
            </a:r>
            <a:r>
              <a:rPr sz="850" b="1" dirty="0">
                <a:solidFill>
                  <a:srgbClr val="FFFFFF"/>
                </a:solidFill>
                <a:latin typeface="Arial"/>
                <a:cs typeface="Arial"/>
              </a:rPr>
              <a:t>t </a:t>
            </a:r>
            <a:r>
              <a:rPr sz="850" b="1" spc="-5" dirty="0">
                <a:solidFill>
                  <a:srgbClr val="FFFFFF"/>
                </a:solidFill>
                <a:latin typeface="Arial"/>
                <a:cs typeface="Arial"/>
              </a:rPr>
              <a:t>cce@ubhc.rutgers.edu.</a:t>
            </a:r>
            <a:endParaRPr sz="850" dirty="0">
              <a:latin typeface="Arial"/>
              <a:cs typeface="Arial"/>
            </a:endParaRPr>
          </a:p>
          <a:p>
            <a:pPr marL="114300" marR="5080">
              <a:lnSpc>
                <a:spcPct val="100000"/>
              </a:lnSpc>
              <a:spcBef>
                <a:spcPts val="470"/>
              </a:spcBef>
            </a:pPr>
            <a:r>
              <a:rPr sz="850" b="1" spc="-15" dirty="0">
                <a:solidFill>
                  <a:srgbClr val="FFFFFF"/>
                </a:solidFill>
                <a:latin typeface="Arial"/>
                <a:cs typeface="Arial"/>
              </a:rPr>
              <a:t>F</a:t>
            </a:r>
            <a:r>
              <a:rPr sz="850" b="1" spc="-10" dirty="0">
                <a:solidFill>
                  <a:srgbClr val="FFFFFF"/>
                </a:solidFill>
                <a:latin typeface="Arial"/>
                <a:cs typeface="Arial"/>
              </a:rPr>
              <a:t>o</a:t>
            </a:r>
            <a:r>
              <a:rPr sz="850" b="1" dirty="0">
                <a:solidFill>
                  <a:srgbClr val="FFFFFF"/>
                </a:solidFill>
                <a:latin typeface="Arial"/>
                <a:cs typeface="Arial"/>
              </a:rPr>
              <a:t>r</a:t>
            </a:r>
            <a:r>
              <a:rPr sz="850" b="1" spc="-20" dirty="0">
                <a:solidFill>
                  <a:srgbClr val="FFFFFF"/>
                </a:solidFill>
                <a:latin typeface="Arial"/>
                <a:cs typeface="Arial"/>
              </a:rPr>
              <a:t> </a:t>
            </a:r>
            <a:r>
              <a:rPr sz="850" b="1" spc="-10" dirty="0">
                <a:solidFill>
                  <a:srgbClr val="FFFFFF"/>
                </a:solidFill>
                <a:latin typeface="Arial"/>
                <a:cs typeface="Arial"/>
              </a:rPr>
              <a:t>additiona</a:t>
            </a:r>
            <a:r>
              <a:rPr sz="850" b="1" dirty="0">
                <a:solidFill>
                  <a:srgbClr val="FFFFFF"/>
                </a:solidFill>
                <a:latin typeface="Arial"/>
                <a:cs typeface="Arial"/>
              </a:rPr>
              <a:t>l</a:t>
            </a:r>
            <a:r>
              <a:rPr sz="850" b="1" spc="-15" dirty="0">
                <a:solidFill>
                  <a:srgbClr val="FFFFFF"/>
                </a:solidFill>
                <a:latin typeface="Arial"/>
                <a:cs typeface="Arial"/>
              </a:rPr>
              <a:t> </a:t>
            </a:r>
            <a:r>
              <a:rPr sz="850" b="1" spc="-10" dirty="0">
                <a:solidFill>
                  <a:srgbClr val="FFFFFF"/>
                </a:solidFill>
                <a:latin typeface="Arial"/>
                <a:cs typeface="Arial"/>
              </a:rPr>
              <a:t>progra</a:t>
            </a:r>
            <a:r>
              <a:rPr sz="850" b="1" dirty="0">
                <a:solidFill>
                  <a:srgbClr val="FFFFFF"/>
                </a:solidFill>
                <a:latin typeface="Arial"/>
                <a:cs typeface="Arial"/>
              </a:rPr>
              <a:t>m</a:t>
            </a:r>
            <a:r>
              <a:rPr sz="850" b="1" spc="-20" dirty="0">
                <a:solidFill>
                  <a:srgbClr val="FFFFFF"/>
                </a:solidFill>
                <a:latin typeface="Arial"/>
                <a:cs typeface="Arial"/>
              </a:rPr>
              <a:t> </a:t>
            </a:r>
            <a:r>
              <a:rPr sz="850" b="1" spc="-10" dirty="0">
                <a:solidFill>
                  <a:srgbClr val="FFFFFF"/>
                </a:solidFill>
                <a:latin typeface="Arial"/>
                <a:cs typeface="Arial"/>
              </a:rPr>
              <a:t>informatio</a:t>
            </a:r>
            <a:r>
              <a:rPr sz="850" b="1" dirty="0">
                <a:solidFill>
                  <a:srgbClr val="FFFFFF"/>
                </a:solidFill>
                <a:latin typeface="Arial"/>
                <a:cs typeface="Arial"/>
              </a:rPr>
              <a:t>n</a:t>
            </a:r>
            <a:r>
              <a:rPr sz="850" b="1" spc="-20" dirty="0">
                <a:solidFill>
                  <a:srgbClr val="FFFFFF"/>
                </a:solidFill>
                <a:latin typeface="Arial"/>
                <a:cs typeface="Arial"/>
              </a:rPr>
              <a:t> </a:t>
            </a:r>
            <a:r>
              <a:rPr sz="850" b="1" spc="-10" dirty="0">
                <a:solidFill>
                  <a:srgbClr val="FFFFFF"/>
                </a:solidFill>
                <a:latin typeface="Arial"/>
                <a:cs typeface="Arial"/>
              </a:rPr>
              <a:t>o</a:t>
            </a:r>
            <a:r>
              <a:rPr sz="850" b="1" dirty="0">
                <a:solidFill>
                  <a:srgbClr val="FFFFFF"/>
                </a:solidFill>
                <a:latin typeface="Arial"/>
                <a:cs typeface="Arial"/>
              </a:rPr>
              <a:t>r</a:t>
            </a:r>
            <a:r>
              <a:rPr sz="850" b="1" spc="-20" dirty="0">
                <a:solidFill>
                  <a:srgbClr val="FFFFFF"/>
                </a:solidFill>
                <a:latin typeface="Arial"/>
                <a:cs typeface="Arial"/>
              </a:rPr>
              <a:t> </a:t>
            </a:r>
            <a:r>
              <a:rPr sz="850" b="1" spc="-10" dirty="0">
                <a:solidFill>
                  <a:srgbClr val="FFFFFF"/>
                </a:solidFill>
                <a:latin typeface="Arial"/>
                <a:cs typeface="Arial"/>
              </a:rPr>
              <a:t>i</a:t>
            </a:r>
            <a:r>
              <a:rPr sz="850" b="1" dirty="0">
                <a:solidFill>
                  <a:srgbClr val="FFFFFF"/>
                </a:solidFill>
                <a:latin typeface="Arial"/>
                <a:cs typeface="Arial"/>
              </a:rPr>
              <a:t>f</a:t>
            </a:r>
            <a:r>
              <a:rPr sz="850" b="1" spc="-20" dirty="0">
                <a:solidFill>
                  <a:srgbClr val="FFFFFF"/>
                </a:solidFill>
                <a:latin typeface="Arial"/>
                <a:cs typeface="Arial"/>
              </a:rPr>
              <a:t> </a:t>
            </a:r>
            <a:r>
              <a:rPr sz="850" b="1" spc="-10" dirty="0">
                <a:solidFill>
                  <a:srgbClr val="FFFFFF"/>
                </a:solidFill>
                <a:latin typeface="Arial"/>
                <a:cs typeface="Arial"/>
              </a:rPr>
              <a:t>yo</a:t>
            </a:r>
            <a:r>
              <a:rPr sz="850" b="1" dirty="0">
                <a:solidFill>
                  <a:srgbClr val="FFFFFF"/>
                </a:solidFill>
                <a:latin typeface="Arial"/>
                <a:cs typeface="Arial"/>
              </a:rPr>
              <a:t>u</a:t>
            </a:r>
            <a:r>
              <a:rPr sz="850" b="1" spc="-20" dirty="0">
                <a:solidFill>
                  <a:srgbClr val="FFFFFF"/>
                </a:solidFill>
                <a:latin typeface="Arial"/>
                <a:cs typeface="Arial"/>
              </a:rPr>
              <a:t> </a:t>
            </a:r>
            <a:r>
              <a:rPr sz="850" b="1" spc="-10" dirty="0">
                <a:solidFill>
                  <a:srgbClr val="FFFFFF"/>
                </a:solidFill>
                <a:latin typeface="Arial"/>
                <a:cs typeface="Arial"/>
              </a:rPr>
              <a:t>requir</a:t>
            </a:r>
            <a:r>
              <a:rPr sz="850" b="1" dirty="0">
                <a:solidFill>
                  <a:srgbClr val="FFFFFF"/>
                </a:solidFill>
                <a:latin typeface="Arial"/>
                <a:cs typeface="Arial"/>
              </a:rPr>
              <a:t>e</a:t>
            </a:r>
            <a:r>
              <a:rPr sz="850" b="1" spc="-20" dirty="0">
                <a:solidFill>
                  <a:srgbClr val="FFFFFF"/>
                </a:solidFill>
                <a:latin typeface="Arial"/>
                <a:cs typeface="Arial"/>
              </a:rPr>
              <a:t> </a:t>
            </a:r>
            <a:r>
              <a:rPr sz="850" b="1" spc="-10" dirty="0">
                <a:solidFill>
                  <a:srgbClr val="FFFFFF"/>
                </a:solidFill>
                <a:latin typeface="Arial"/>
                <a:cs typeface="Arial"/>
              </a:rPr>
              <a:t>specia</a:t>
            </a:r>
            <a:r>
              <a:rPr sz="850" b="1" dirty="0">
                <a:solidFill>
                  <a:srgbClr val="FFFFFF"/>
                </a:solidFill>
                <a:latin typeface="Arial"/>
                <a:cs typeface="Arial"/>
              </a:rPr>
              <a:t>l</a:t>
            </a:r>
            <a:r>
              <a:rPr sz="850" b="1" spc="-20" dirty="0">
                <a:solidFill>
                  <a:srgbClr val="FFFFFF"/>
                </a:solidFill>
                <a:latin typeface="Arial"/>
                <a:cs typeface="Arial"/>
              </a:rPr>
              <a:t> </a:t>
            </a:r>
            <a:r>
              <a:rPr sz="850" b="1" spc="-10" dirty="0">
                <a:solidFill>
                  <a:srgbClr val="FFFFFF"/>
                </a:solidFill>
                <a:latin typeface="Arial"/>
                <a:cs typeface="Arial"/>
              </a:rPr>
              <a:t>arrangement</a:t>
            </a:r>
            <a:r>
              <a:rPr sz="850" b="1" dirty="0">
                <a:solidFill>
                  <a:srgbClr val="FFFFFF"/>
                </a:solidFill>
                <a:latin typeface="Arial"/>
                <a:cs typeface="Arial"/>
              </a:rPr>
              <a:t>s</a:t>
            </a:r>
            <a:r>
              <a:rPr sz="850" b="1" spc="-15" dirty="0">
                <a:solidFill>
                  <a:srgbClr val="FFFFFF"/>
                </a:solidFill>
                <a:latin typeface="Arial"/>
                <a:cs typeface="Arial"/>
              </a:rPr>
              <a:t> </a:t>
            </a:r>
            <a:r>
              <a:rPr sz="850" b="1" spc="-10" dirty="0">
                <a:solidFill>
                  <a:srgbClr val="FFFFFF"/>
                </a:solidFill>
                <a:latin typeface="Arial"/>
                <a:cs typeface="Arial"/>
              </a:rPr>
              <a:t>t</a:t>
            </a:r>
            <a:r>
              <a:rPr sz="850" b="1" dirty="0">
                <a:solidFill>
                  <a:srgbClr val="FFFFFF"/>
                </a:solidFill>
                <a:latin typeface="Arial"/>
                <a:cs typeface="Arial"/>
              </a:rPr>
              <a:t>o</a:t>
            </a:r>
            <a:r>
              <a:rPr sz="850" b="1" spc="-20" dirty="0">
                <a:solidFill>
                  <a:srgbClr val="FFFFFF"/>
                </a:solidFill>
                <a:latin typeface="Arial"/>
                <a:cs typeface="Arial"/>
              </a:rPr>
              <a:t> </a:t>
            </a:r>
            <a:r>
              <a:rPr sz="850" b="1" spc="-10" dirty="0">
                <a:solidFill>
                  <a:srgbClr val="FFFFFF"/>
                </a:solidFill>
                <a:latin typeface="Arial"/>
                <a:cs typeface="Arial"/>
              </a:rPr>
              <a:t>atten</a:t>
            </a:r>
            <a:r>
              <a:rPr sz="850" b="1" dirty="0">
                <a:solidFill>
                  <a:srgbClr val="FFFFFF"/>
                </a:solidFill>
                <a:latin typeface="Arial"/>
                <a:cs typeface="Arial"/>
              </a:rPr>
              <a:t>d</a:t>
            </a:r>
            <a:r>
              <a:rPr sz="850" b="1" spc="-20" dirty="0">
                <a:solidFill>
                  <a:srgbClr val="FFFFFF"/>
                </a:solidFill>
                <a:latin typeface="Arial"/>
                <a:cs typeface="Arial"/>
              </a:rPr>
              <a:t> </a:t>
            </a:r>
            <a:r>
              <a:rPr sz="850" b="1" spc="-10" dirty="0">
                <a:solidFill>
                  <a:srgbClr val="FFFFFF"/>
                </a:solidFill>
                <a:latin typeface="Arial"/>
                <a:cs typeface="Arial"/>
              </a:rPr>
              <a:t>thi</a:t>
            </a:r>
            <a:r>
              <a:rPr sz="850" b="1" dirty="0">
                <a:solidFill>
                  <a:srgbClr val="FFFFFF"/>
                </a:solidFill>
                <a:latin typeface="Arial"/>
                <a:cs typeface="Arial"/>
              </a:rPr>
              <a:t>s</a:t>
            </a:r>
            <a:r>
              <a:rPr sz="850" b="1" spc="-20" dirty="0">
                <a:solidFill>
                  <a:srgbClr val="FFFFFF"/>
                </a:solidFill>
                <a:latin typeface="Arial"/>
                <a:cs typeface="Arial"/>
              </a:rPr>
              <a:t> </a:t>
            </a:r>
            <a:r>
              <a:rPr sz="850" b="1" spc="-10" dirty="0">
                <a:solidFill>
                  <a:srgbClr val="FFFFFF"/>
                </a:solidFill>
                <a:latin typeface="Arial"/>
                <a:cs typeface="Arial"/>
              </a:rPr>
              <a:t>activit</a:t>
            </a:r>
            <a:r>
              <a:rPr sz="850" b="1" spc="-75" dirty="0">
                <a:solidFill>
                  <a:srgbClr val="FFFFFF"/>
                </a:solidFill>
                <a:latin typeface="Arial"/>
                <a:cs typeface="Arial"/>
              </a:rPr>
              <a:t>y</a:t>
            </a:r>
            <a:r>
              <a:rPr sz="850" b="1" spc="-5" dirty="0">
                <a:solidFill>
                  <a:srgbClr val="FFFFFF"/>
                </a:solidFill>
                <a:latin typeface="Arial"/>
                <a:cs typeface="Arial"/>
              </a:rPr>
              <a:t>, </a:t>
            </a:r>
            <a:r>
              <a:rPr sz="850" b="1" spc="-10" dirty="0">
                <a:solidFill>
                  <a:srgbClr val="FFFFFF"/>
                </a:solidFill>
                <a:latin typeface="Arial"/>
                <a:cs typeface="Arial"/>
              </a:rPr>
              <a:t>pleas</a:t>
            </a:r>
            <a:r>
              <a:rPr sz="850" b="1" dirty="0">
                <a:solidFill>
                  <a:srgbClr val="FFFFFF"/>
                </a:solidFill>
                <a:latin typeface="Arial"/>
                <a:cs typeface="Arial"/>
              </a:rPr>
              <a:t>e</a:t>
            </a:r>
            <a:r>
              <a:rPr sz="850" b="1" spc="-20" dirty="0">
                <a:solidFill>
                  <a:srgbClr val="FFFFFF"/>
                </a:solidFill>
                <a:latin typeface="Arial"/>
                <a:cs typeface="Arial"/>
              </a:rPr>
              <a:t> </a:t>
            </a:r>
            <a:r>
              <a:rPr sz="850" b="1" spc="-10" dirty="0">
                <a:solidFill>
                  <a:srgbClr val="FFFFFF"/>
                </a:solidFill>
                <a:latin typeface="Arial"/>
                <a:cs typeface="Arial"/>
              </a:rPr>
              <a:t>contac</a:t>
            </a:r>
            <a:r>
              <a:rPr sz="850" b="1" dirty="0">
                <a:solidFill>
                  <a:srgbClr val="FFFFFF"/>
                </a:solidFill>
                <a:latin typeface="Arial"/>
                <a:cs typeface="Arial"/>
              </a:rPr>
              <a:t>t</a:t>
            </a:r>
            <a:r>
              <a:rPr sz="850" b="1" spc="-20" dirty="0">
                <a:solidFill>
                  <a:srgbClr val="FFFFFF"/>
                </a:solidFill>
                <a:latin typeface="Arial"/>
                <a:cs typeface="Arial"/>
              </a:rPr>
              <a:t> </a:t>
            </a:r>
            <a:r>
              <a:rPr sz="850" b="1" spc="-10" dirty="0">
                <a:solidFill>
                  <a:srgbClr val="FFFFFF"/>
                </a:solidFill>
                <a:latin typeface="Arial"/>
                <a:cs typeface="Arial"/>
              </a:rPr>
              <a:t>Dian</a:t>
            </a:r>
            <a:r>
              <a:rPr sz="850" b="1" dirty="0">
                <a:solidFill>
                  <a:srgbClr val="FFFFFF"/>
                </a:solidFill>
                <a:latin typeface="Arial"/>
                <a:cs typeface="Arial"/>
              </a:rPr>
              <a:t>e</a:t>
            </a:r>
            <a:r>
              <a:rPr sz="850" b="1" spc="-20" dirty="0">
                <a:solidFill>
                  <a:srgbClr val="FFFFFF"/>
                </a:solidFill>
                <a:latin typeface="Arial"/>
                <a:cs typeface="Arial"/>
              </a:rPr>
              <a:t> </a:t>
            </a:r>
            <a:r>
              <a:rPr sz="850" b="1" spc="-10" dirty="0">
                <a:solidFill>
                  <a:srgbClr val="FFFFFF"/>
                </a:solidFill>
                <a:latin typeface="Arial"/>
                <a:cs typeface="Arial"/>
              </a:rPr>
              <a:t>Nieve</a:t>
            </a:r>
            <a:r>
              <a:rPr sz="850" b="1" dirty="0">
                <a:solidFill>
                  <a:srgbClr val="FFFFFF"/>
                </a:solidFill>
                <a:latin typeface="Arial"/>
                <a:cs typeface="Arial"/>
              </a:rPr>
              <a:t>s</a:t>
            </a:r>
            <a:r>
              <a:rPr sz="850" b="1" spc="-20" dirty="0">
                <a:solidFill>
                  <a:srgbClr val="FFFFFF"/>
                </a:solidFill>
                <a:latin typeface="Arial"/>
                <a:cs typeface="Arial"/>
              </a:rPr>
              <a:t> </a:t>
            </a:r>
            <a:r>
              <a:rPr sz="850" b="1" spc="-10" dirty="0">
                <a:solidFill>
                  <a:srgbClr val="FFFFFF"/>
                </a:solidFill>
                <a:latin typeface="Arial"/>
                <a:cs typeface="Arial"/>
              </a:rPr>
              <a:t>a</a:t>
            </a:r>
            <a:r>
              <a:rPr sz="850" b="1" dirty="0">
                <a:solidFill>
                  <a:srgbClr val="FFFFFF"/>
                </a:solidFill>
                <a:latin typeface="Arial"/>
                <a:cs typeface="Arial"/>
              </a:rPr>
              <a:t>t</a:t>
            </a:r>
            <a:r>
              <a:rPr sz="850" b="1" spc="-20" dirty="0">
                <a:solidFill>
                  <a:srgbClr val="FFFFFF"/>
                </a:solidFill>
                <a:latin typeface="Arial"/>
                <a:cs typeface="Arial"/>
              </a:rPr>
              <a:t> </a:t>
            </a:r>
            <a:r>
              <a:rPr sz="850" b="1" spc="-10" dirty="0">
                <a:solidFill>
                  <a:srgbClr val="FFFFFF"/>
                </a:solidFill>
                <a:latin typeface="Arial"/>
                <a:cs typeface="Arial"/>
              </a:rPr>
              <a:t>973-972-9917.</a:t>
            </a:r>
            <a:endParaRPr sz="850" dirty="0">
              <a:latin typeface="Arial"/>
              <a:cs typeface="Arial"/>
            </a:endParaRPr>
          </a:p>
        </p:txBody>
      </p:sp>
      <p:sp>
        <p:nvSpPr>
          <p:cNvPr id="40" name="object 40"/>
          <p:cNvSpPr txBox="1"/>
          <p:nvPr/>
        </p:nvSpPr>
        <p:spPr>
          <a:xfrm>
            <a:off x="10210800" y="8305800"/>
            <a:ext cx="4876800" cy="410369"/>
          </a:xfrm>
          <a:prstGeom prst="rect">
            <a:avLst/>
          </a:prstGeom>
          <a:solidFill>
            <a:srgbClr val="FFB93D"/>
          </a:solidFill>
        </p:spPr>
        <p:txBody>
          <a:bodyPr vert="horz" wrap="square" lIns="0" tIns="0" rIns="0" bIns="0" rtlCol="0">
            <a:spAutoFit/>
          </a:bodyPr>
          <a:lstStyle/>
          <a:p>
            <a:pPr marL="46355" marR="52069">
              <a:lnSpc>
                <a:spcPts val="800"/>
              </a:lnSpc>
            </a:pPr>
            <a:r>
              <a:rPr sz="700" b="1" spc="-10" dirty="0">
                <a:latin typeface="Arial Rounded MT Bold"/>
                <a:cs typeface="Arial Rounded MT Bold"/>
              </a:rPr>
              <a:t>Al</a:t>
            </a:r>
            <a:r>
              <a:rPr sz="700" b="1" spc="-5" dirty="0">
                <a:latin typeface="Arial Rounded MT Bold"/>
                <a:cs typeface="Arial Rounded MT Bold"/>
              </a:rPr>
              <a:t>l</a:t>
            </a:r>
            <a:r>
              <a:rPr sz="700" b="1" dirty="0">
                <a:latin typeface="Arial Rounded MT Bold"/>
                <a:cs typeface="Arial Rounded MT Bold"/>
              </a:rPr>
              <a:t> individuals</a:t>
            </a:r>
            <a:r>
              <a:rPr sz="700" b="1" spc="-5" dirty="0">
                <a:latin typeface="Arial Rounded MT Bold"/>
                <a:cs typeface="Arial Rounded MT Bold"/>
              </a:rPr>
              <a:t> </a:t>
            </a:r>
            <a:r>
              <a:rPr sz="700" b="1" dirty="0">
                <a:latin typeface="Arial Rounded MT Bold"/>
                <a:cs typeface="Arial Rounded MT Bold"/>
              </a:rPr>
              <a:t>who </a:t>
            </a:r>
            <a:r>
              <a:rPr sz="700" b="1" spc="-10" dirty="0">
                <a:latin typeface="Arial Rounded MT Bold"/>
                <a:cs typeface="Arial Rounded MT Bold"/>
              </a:rPr>
              <a:t>a</a:t>
            </a:r>
            <a:r>
              <a:rPr sz="700" b="1" spc="20" dirty="0">
                <a:latin typeface="Arial Rounded MT Bold"/>
                <a:cs typeface="Arial Rounded MT Bold"/>
              </a:rPr>
              <a:t>f</a:t>
            </a:r>
            <a:r>
              <a:rPr sz="700" b="1" spc="-10" dirty="0">
                <a:latin typeface="Arial Rounded MT Bold"/>
                <a:cs typeface="Arial Rounded MT Bold"/>
              </a:rPr>
              <a:t>fec</a:t>
            </a:r>
            <a:r>
              <a:rPr sz="700" b="1" spc="-5" dirty="0">
                <a:latin typeface="Arial Rounded MT Bold"/>
                <a:cs typeface="Arial Rounded MT Bold"/>
              </a:rPr>
              <a:t>t</a:t>
            </a:r>
            <a:r>
              <a:rPr sz="700" b="1" dirty="0">
                <a:latin typeface="Arial Rounded MT Bold"/>
                <a:cs typeface="Arial Rounded MT Bold"/>
              </a:rPr>
              <a:t> </a:t>
            </a:r>
            <a:r>
              <a:rPr sz="700" b="1" spc="-5" dirty="0">
                <a:latin typeface="Arial Rounded MT Bold"/>
                <a:cs typeface="Arial Rounded MT Bold"/>
              </a:rPr>
              <a:t>the </a:t>
            </a:r>
            <a:r>
              <a:rPr sz="700" b="1" spc="-10" dirty="0">
                <a:latin typeface="Arial Rounded MT Bold"/>
                <a:cs typeface="Arial Rounded MT Bold"/>
              </a:rPr>
              <a:t>conten</a:t>
            </a:r>
            <a:r>
              <a:rPr sz="700" b="1" spc="-5" dirty="0">
                <a:latin typeface="Arial Rounded MT Bold"/>
                <a:cs typeface="Arial Rounded MT Bold"/>
              </a:rPr>
              <a:t>t</a:t>
            </a:r>
            <a:r>
              <a:rPr sz="700" b="1" dirty="0">
                <a:latin typeface="Arial Rounded MT Bold"/>
                <a:cs typeface="Arial Rounded MT Bold"/>
              </a:rPr>
              <a:t> of</a:t>
            </a:r>
            <a:r>
              <a:rPr sz="700" b="1" spc="75" dirty="0">
                <a:latin typeface="Arial Rounded MT Bold"/>
                <a:cs typeface="Arial Rounded MT Bold"/>
              </a:rPr>
              <a:t> </a:t>
            </a:r>
            <a:r>
              <a:rPr sz="700" b="1" spc="-5" dirty="0">
                <a:latin typeface="Arial Rounded MT Bold"/>
                <a:cs typeface="Arial Rounded MT Bold"/>
              </a:rPr>
              <a:t>conti</a:t>
            </a:r>
            <a:r>
              <a:rPr sz="700" b="1" spc="-15" dirty="0">
                <a:latin typeface="Arial Rounded MT Bold"/>
                <a:cs typeface="Arial Rounded MT Bold"/>
              </a:rPr>
              <a:t>n</a:t>
            </a:r>
            <a:r>
              <a:rPr sz="700" b="1" dirty="0">
                <a:latin typeface="Arial Rounded MT Bold"/>
                <a:cs typeface="Arial Rounded MT Bold"/>
              </a:rPr>
              <a:t>uing </a:t>
            </a:r>
            <a:r>
              <a:rPr sz="700" b="1" spc="-10" dirty="0">
                <a:latin typeface="Arial Rounded MT Bold"/>
                <a:cs typeface="Arial Rounded MT Bold"/>
              </a:rPr>
              <a:t>educ</a:t>
            </a:r>
            <a:r>
              <a:rPr sz="700" b="1" spc="-25" dirty="0">
                <a:latin typeface="Arial Rounded MT Bold"/>
                <a:cs typeface="Arial Rounded MT Bold"/>
              </a:rPr>
              <a:t>a</a:t>
            </a:r>
            <a:r>
              <a:rPr sz="700" b="1" dirty="0">
                <a:latin typeface="Arial Rounded MT Bold"/>
                <a:cs typeface="Arial Rounded MT Bold"/>
              </a:rPr>
              <a:t>tion </a:t>
            </a:r>
            <a:r>
              <a:rPr sz="700" b="1" spc="-10" dirty="0">
                <a:latin typeface="Arial Rounded MT Bold"/>
                <a:cs typeface="Arial Rounded MT Bold"/>
              </a:rPr>
              <a:t>activitie</a:t>
            </a:r>
            <a:r>
              <a:rPr sz="700" b="1" spc="-5" dirty="0">
                <a:latin typeface="Arial Rounded MT Bold"/>
                <a:cs typeface="Arial Rounded MT Bold"/>
              </a:rPr>
              <a:t>s</a:t>
            </a:r>
            <a:r>
              <a:rPr sz="700" b="1" dirty="0">
                <a:latin typeface="Arial Rounded MT Bold"/>
                <a:cs typeface="Arial Rounded MT Bold"/>
              </a:rPr>
              <a:t> </a:t>
            </a:r>
            <a:r>
              <a:rPr sz="700" b="1" spc="-10" dirty="0">
                <a:latin typeface="Arial Rounded MT Bold"/>
                <a:cs typeface="Arial Rounded MT Bold"/>
              </a:rPr>
              <a:t>a</a:t>
            </a:r>
            <a:r>
              <a:rPr sz="700" b="1" spc="-25" dirty="0">
                <a:latin typeface="Arial Rounded MT Bold"/>
                <a:cs typeface="Arial Rounded MT Bold"/>
              </a:rPr>
              <a:t>r</a:t>
            </a:r>
            <a:r>
              <a:rPr sz="700" b="1" spc="-5" dirty="0">
                <a:latin typeface="Arial Rounded MT Bold"/>
                <a:cs typeface="Arial Rounded MT Bold"/>
              </a:rPr>
              <a:t>e </a:t>
            </a:r>
            <a:r>
              <a:rPr sz="700" b="1" spc="-20" dirty="0">
                <a:latin typeface="Arial Rounded MT Bold"/>
                <a:cs typeface="Arial Rounded MT Bold"/>
              </a:rPr>
              <a:t>r</a:t>
            </a:r>
            <a:r>
              <a:rPr sz="700" b="1" spc="-10" dirty="0">
                <a:latin typeface="Arial Rounded MT Bold"/>
                <a:cs typeface="Arial Rounded MT Bold"/>
              </a:rPr>
              <a:t>equi</a:t>
            </a:r>
            <a:r>
              <a:rPr sz="700" b="1" spc="-20" dirty="0">
                <a:latin typeface="Arial Rounded MT Bold"/>
                <a:cs typeface="Arial Rounded MT Bold"/>
              </a:rPr>
              <a:t>r</a:t>
            </a:r>
            <a:r>
              <a:rPr sz="700" b="1" spc="-10" dirty="0">
                <a:latin typeface="Arial Rounded MT Bold"/>
                <a:cs typeface="Arial Rounded MT Bold"/>
              </a:rPr>
              <a:t>e</a:t>
            </a:r>
            <a:r>
              <a:rPr sz="700" b="1" spc="-5" dirty="0">
                <a:latin typeface="Arial Rounded MT Bold"/>
                <a:cs typeface="Arial Rounded MT Bold"/>
              </a:rPr>
              <a:t>d</a:t>
            </a:r>
            <a:r>
              <a:rPr sz="700" b="1" dirty="0">
                <a:latin typeface="Arial Rounded MT Bold"/>
                <a:cs typeface="Arial Rounded MT Bold"/>
              </a:rPr>
              <a:t> to </a:t>
            </a:r>
            <a:r>
              <a:rPr sz="700" b="1" spc="-5" dirty="0">
                <a:latin typeface="Arial Rounded MT Bold"/>
                <a:cs typeface="Arial Rounded MT Bold"/>
              </a:rPr>
              <a:t>dis</a:t>
            </a:r>
            <a:r>
              <a:rPr sz="700" b="1" spc="-25" dirty="0">
                <a:latin typeface="Arial Rounded MT Bold"/>
                <a:cs typeface="Arial Rounded MT Bold"/>
              </a:rPr>
              <a:t>c</a:t>
            </a:r>
            <a:r>
              <a:rPr sz="700" b="1" spc="-5" dirty="0">
                <a:latin typeface="Arial Rounded MT Bold"/>
                <a:cs typeface="Arial Rounded MT Bold"/>
              </a:rPr>
              <a:t>lose </a:t>
            </a:r>
            <a:r>
              <a:rPr sz="700" b="1" dirty="0">
                <a:latin typeface="Arial Rounded MT Bold"/>
                <a:cs typeface="Arial Rounded MT Bold"/>
              </a:rPr>
              <a:t>to </a:t>
            </a:r>
            <a:r>
              <a:rPr sz="700" b="1" spc="-5" dirty="0">
                <a:latin typeface="Arial Rounded MT Bold"/>
                <a:cs typeface="Arial Rounded MT Bold"/>
              </a:rPr>
              <a:t>the </a:t>
            </a:r>
            <a:r>
              <a:rPr sz="700" b="1" spc="-10" dirty="0">
                <a:latin typeface="Arial Rounded MT Bold"/>
                <a:cs typeface="Arial Rounded MT Bold"/>
              </a:rPr>
              <a:t>audience an</a:t>
            </a:r>
            <a:r>
              <a:rPr sz="700" b="1" spc="-5" dirty="0">
                <a:latin typeface="Arial Rounded MT Bold"/>
                <a:cs typeface="Arial Rounded MT Bold"/>
              </a:rPr>
              <a:t>y</a:t>
            </a:r>
            <a:r>
              <a:rPr sz="700" b="1" dirty="0">
                <a:latin typeface="Arial Rounded MT Bold"/>
                <a:cs typeface="Arial Rounded MT Bold"/>
              </a:rPr>
              <a:t> </a:t>
            </a:r>
            <a:r>
              <a:rPr sz="700" b="1" spc="-20" dirty="0">
                <a:latin typeface="Arial Rounded MT Bold"/>
                <a:cs typeface="Arial Rounded MT Bold"/>
              </a:rPr>
              <a:t>r</a:t>
            </a:r>
            <a:r>
              <a:rPr sz="700" b="1" spc="-10" dirty="0">
                <a:latin typeface="Arial Rounded MT Bold"/>
                <a:cs typeface="Arial Rounded MT Bold"/>
              </a:rPr>
              <a:t>ea</a:t>
            </a:r>
            <a:r>
              <a:rPr sz="700" b="1" spc="-5" dirty="0">
                <a:latin typeface="Arial Rounded MT Bold"/>
                <a:cs typeface="Arial Rounded MT Bold"/>
              </a:rPr>
              <a:t>l</a:t>
            </a:r>
            <a:r>
              <a:rPr sz="700" b="1" dirty="0">
                <a:latin typeface="Arial Rounded MT Bold"/>
                <a:cs typeface="Arial Rounded MT Bold"/>
              </a:rPr>
              <a:t> or </a:t>
            </a:r>
            <a:r>
              <a:rPr sz="700" b="1" spc="-15" dirty="0">
                <a:latin typeface="Arial Rounded MT Bold"/>
                <a:cs typeface="Arial Rounded MT Bold"/>
              </a:rPr>
              <a:t>a</a:t>
            </a:r>
            <a:r>
              <a:rPr sz="700" b="1" spc="-5" dirty="0">
                <a:latin typeface="Arial Rounded MT Bold"/>
                <a:cs typeface="Arial Rounded MT Bold"/>
              </a:rPr>
              <a:t>ppa</a:t>
            </a:r>
            <a:r>
              <a:rPr sz="700" b="1" spc="-25" dirty="0">
                <a:latin typeface="Arial Rounded MT Bold"/>
                <a:cs typeface="Arial Rounded MT Bold"/>
              </a:rPr>
              <a:t>r</a:t>
            </a:r>
            <a:r>
              <a:rPr sz="700" b="1" spc="-10" dirty="0">
                <a:latin typeface="Arial Rounded MT Bold"/>
                <a:cs typeface="Arial Rounded MT Bold"/>
              </a:rPr>
              <a:t>en</a:t>
            </a:r>
            <a:r>
              <a:rPr sz="700" b="1" spc="-5" dirty="0">
                <a:latin typeface="Arial Rounded MT Bold"/>
                <a:cs typeface="Arial Rounded MT Bold"/>
              </a:rPr>
              <a:t>t</a:t>
            </a:r>
            <a:r>
              <a:rPr sz="700" b="1" dirty="0">
                <a:latin typeface="Arial Rounded MT Bold"/>
                <a:cs typeface="Arial Rounded MT Bold"/>
              </a:rPr>
              <a:t> </a:t>
            </a:r>
            <a:r>
              <a:rPr sz="700" b="1" spc="-10" dirty="0">
                <a:latin typeface="Arial Rounded MT Bold"/>
                <a:cs typeface="Arial Rounded MT Bold"/>
              </a:rPr>
              <a:t>con</a:t>
            </a:r>
            <a:r>
              <a:rPr sz="700" b="1" spc="5" dirty="0">
                <a:latin typeface="Arial Rounded MT Bold"/>
                <a:cs typeface="Arial Rounded MT Bold"/>
              </a:rPr>
              <a:t>f</a:t>
            </a:r>
            <a:r>
              <a:rPr sz="700" b="1" spc="-5" dirty="0">
                <a:latin typeface="Arial Rounded MT Bold"/>
                <a:cs typeface="Arial Rounded MT Bold"/>
              </a:rPr>
              <a:t>lict </a:t>
            </a:r>
            <a:r>
              <a:rPr sz="700" b="1" dirty="0">
                <a:latin typeface="Arial Rounded MT Bold"/>
                <a:cs typeface="Arial Rounded MT Bold"/>
              </a:rPr>
              <a:t>of</a:t>
            </a:r>
            <a:r>
              <a:rPr sz="700" b="1" spc="75" dirty="0">
                <a:latin typeface="Arial Rounded MT Bold"/>
                <a:cs typeface="Arial Rounded MT Bold"/>
              </a:rPr>
              <a:t> </a:t>
            </a:r>
            <a:r>
              <a:rPr sz="700" b="1" spc="-5" dirty="0">
                <a:latin typeface="Arial Rounded MT Bold"/>
                <a:cs typeface="Arial Rounded MT Bold"/>
              </a:rPr>
              <a:t>inte</a:t>
            </a:r>
            <a:r>
              <a:rPr sz="700" b="1" spc="-25" dirty="0">
                <a:latin typeface="Arial Rounded MT Bold"/>
                <a:cs typeface="Arial Rounded MT Bold"/>
              </a:rPr>
              <a:t>r</a:t>
            </a:r>
            <a:r>
              <a:rPr sz="700" b="1" spc="-10" dirty="0">
                <a:latin typeface="Arial Rounded MT Bold"/>
                <a:cs typeface="Arial Rounded MT Bold"/>
              </a:rPr>
              <a:t>es</a:t>
            </a:r>
            <a:r>
              <a:rPr sz="700" b="1" spc="-5" dirty="0">
                <a:latin typeface="Arial Rounded MT Bold"/>
                <a:cs typeface="Arial Rounded MT Bold"/>
              </a:rPr>
              <a:t>t</a:t>
            </a:r>
            <a:r>
              <a:rPr sz="700" b="1" dirty="0">
                <a:latin typeface="Arial Rounded MT Bold"/>
                <a:cs typeface="Arial Rounded MT Bold"/>
              </a:rPr>
              <a:t> </a:t>
            </a:r>
            <a:r>
              <a:rPr sz="700" b="1" spc="-20" dirty="0">
                <a:latin typeface="Arial Rounded MT Bold"/>
                <a:cs typeface="Arial Rounded MT Bold"/>
              </a:rPr>
              <a:t>r</a:t>
            </a:r>
            <a:r>
              <a:rPr sz="700" b="1" spc="-10" dirty="0">
                <a:latin typeface="Arial Rounded MT Bold"/>
                <a:cs typeface="Arial Rounded MT Bold"/>
              </a:rPr>
              <a:t>el</a:t>
            </a:r>
            <a:r>
              <a:rPr sz="700" b="1" spc="-25" dirty="0">
                <a:latin typeface="Arial Rounded MT Bold"/>
                <a:cs typeface="Arial Rounded MT Bold"/>
              </a:rPr>
              <a:t>a</a:t>
            </a:r>
            <a:r>
              <a:rPr sz="700" b="1" spc="-5" dirty="0">
                <a:latin typeface="Arial Rounded MT Bold"/>
                <a:cs typeface="Arial Rounded MT Bold"/>
              </a:rPr>
              <a:t>ted </a:t>
            </a:r>
            <a:r>
              <a:rPr sz="700" b="1" dirty="0">
                <a:latin typeface="Arial Rounded MT Bold"/>
                <a:cs typeface="Arial Rounded MT Bold"/>
              </a:rPr>
              <a:t>to </a:t>
            </a:r>
            <a:r>
              <a:rPr sz="700" b="1" spc="-5" dirty="0">
                <a:latin typeface="Arial Rounded MT Bold"/>
                <a:cs typeface="Arial Rounded MT Bold"/>
              </a:rPr>
              <a:t>the </a:t>
            </a:r>
            <a:r>
              <a:rPr sz="700" b="1" spc="-10" dirty="0">
                <a:latin typeface="Arial Rounded MT Bold"/>
                <a:cs typeface="Arial Rounded MT Bold"/>
              </a:rPr>
              <a:t>activit</a:t>
            </a:r>
            <a:r>
              <a:rPr sz="700" b="1" spc="-65" dirty="0">
                <a:latin typeface="Arial Rounded MT Bold"/>
                <a:cs typeface="Arial Rounded MT Bold"/>
              </a:rPr>
              <a:t>y</a:t>
            </a:r>
            <a:r>
              <a:rPr sz="700" b="1" dirty="0">
                <a:latin typeface="Arial Rounded MT Bold"/>
                <a:cs typeface="Arial Rounded MT Bold"/>
              </a:rPr>
              <a:t>. </a:t>
            </a:r>
            <a:r>
              <a:rPr sz="700" b="1" spc="-10" dirty="0">
                <a:latin typeface="Arial Rounded MT Bold"/>
                <a:cs typeface="Arial Rounded MT Bold"/>
              </a:rPr>
              <a:t>T</a:t>
            </a:r>
            <a:r>
              <a:rPr sz="700" b="1" spc="-5" dirty="0">
                <a:latin typeface="Arial Rounded MT Bold"/>
                <a:cs typeface="Arial Rounded MT Bold"/>
              </a:rPr>
              <a:t>he </a:t>
            </a:r>
            <a:r>
              <a:rPr sz="700" b="1" spc="-10" dirty="0">
                <a:latin typeface="Arial Rounded MT Bold"/>
                <a:cs typeface="Arial Rounded MT Bold"/>
              </a:rPr>
              <a:t>activit</a:t>
            </a:r>
            <a:r>
              <a:rPr sz="700" b="1" spc="-5" dirty="0">
                <a:latin typeface="Arial Rounded MT Bold"/>
                <a:cs typeface="Arial Rounded MT Bold"/>
              </a:rPr>
              <a:t>y</a:t>
            </a:r>
            <a:r>
              <a:rPr sz="700" b="1" dirty="0">
                <a:latin typeface="Arial Rounded MT Bold"/>
                <a:cs typeface="Arial Rounded MT Bold"/>
              </a:rPr>
              <a:t> </a:t>
            </a:r>
            <a:r>
              <a:rPr sz="700" b="1" spc="-10" dirty="0">
                <a:latin typeface="Arial Rounded MT Bold"/>
                <a:cs typeface="Arial Rounded MT Bold"/>
              </a:rPr>
              <a:t>facult</a:t>
            </a:r>
            <a:r>
              <a:rPr sz="700" b="1" spc="-5" dirty="0">
                <a:latin typeface="Arial Rounded MT Bold"/>
                <a:cs typeface="Arial Rounded MT Bold"/>
              </a:rPr>
              <a:t>y</a:t>
            </a:r>
            <a:r>
              <a:rPr sz="700" b="1" dirty="0">
                <a:latin typeface="Arial Rounded MT Bold"/>
                <a:cs typeface="Arial Rounded MT Bold"/>
              </a:rPr>
              <a:t> </a:t>
            </a:r>
            <a:r>
              <a:rPr sz="800" b="1" spc="-10" dirty="0">
                <a:latin typeface="Arial Rounded MT Bold"/>
                <a:cs typeface="Arial Rounded MT Bold"/>
              </a:rPr>
              <a:t>a</a:t>
            </a:r>
            <a:r>
              <a:rPr sz="800" b="1" spc="-25" dirty="0">
                <a:latin typeface="Arial Rounded MT Bold"/>
                <a:cs typeface="Arial Rounded MT Bold"/>
              </a:rPr>
              <a:t>r</a:t>
            </a:r>
            <a:r>
              <a:rPr sz="800" b="1" spc="-5" dirty="0">
                <a:latin typeface="Arial Rounded MT Bold"/>
                <a:cs typeface="Arial Rounded MT Bold"/>
              </a:rPr>
              <a:t>e </a:t>
            </a:r>
            <a:r>
              <a:rPr sz="800" b="1" dirty="0">
                <a:latin typeface="Arial Rounded MT Bold"/>
                <a:cs typeface="Arial Rounded MT Bold"/>
              </a:rPr>
              <a:t>fu</a:t>
            </a:r>
            <a:r>
              <a:rPr sz="800" b="1" spc="5" dirty="0">
                <a:latin typeface="Arial Rounded MT Bold"/>
                <a:cs typeface="Arial Rounded MT Bold"/>
              </a:rPr>
              <a:t>r</a:t>
            </a:r>
            <a:r>
              <a:rPr sz="800" b="1" spc="-5" dirty="0">
                <a:latin typeface="Arial Rounded MT Bold"/>
                <a:cs typeface="Arial Rounded MT Bold"/>
              </a:rPr>
              <a:t>ther </a:t>
            </a:r>
            <a:r>
              <a:rPr sz="800" b="1" spc="-20" dirty="0">
                <a:latin typeface="Arial Rounded MT Bold"/>
                <a:cs typeface="Arial Rounded MT Bold"/>
              </a:rPr>
              <a:t>r</a:t>
            </a:r>
            <a:r>
              <a:rPr sz="800" b="1" spc="-10" dirty="0">
                <a:latin typeface="Arial Rounded MT Bold"/>
                <a:cs typeface="Arial Rounded MT Bold"/>
              </a:rPr>
              <a:t>equi</a:t>
            </a:r>
            <a:r>
              <a:rPr sz="800" b="1" spc="-20" dirty="0">
                <a:latin typeface="Arial Rounded MT Bold"/>
                <a:cs typeface="Arial Rounded MT Bold"/>
              </a:rPr>
              <a:t>r</a:t>
            </a:r>
            <a:r>
              <a:rPr sz="800" b="1" spc="-10" dirty="0">
                <a:latin typeface="Arial Rounded MT Bold"/>
                <a:cs typeface="Arial Rounded MT Bold"/>
              </a:rPr>
              <a:t>e</a:t>
            </a:r>
            <a:r>
              <a:rPr sz="800" b="1" spc="-5" dirty="0">
                <a:latin typeface="Arial Rounded MT Bold"/>
                <a:cs typeface="Arial Rounded MT Bold"/>
              </a:rPr>
              <a:t>d</a:t>
            </a:r>
            <a:r>
              <a:rPr sz="800" b="1" dirty="0">
                <a:latin typeface="Arial Rounded MT Bold"/>
                <a:cs typeface="Arial Rounded MT Bold"/>
              </a:rPr>
              <a:t> to </a:t>
            </a:r>
            <a:r>
              <a:rPr sz="800" b="1" spc="-5" dirty="0">
                <a:latin typeface="Arial Rounded MT Bold"/>
                <a:cs typeface="Arial Rounded MT Bold"/>
              </a:rPr>
              <a:t>dis</a:t>
            </a:r>
            <a:r>
              <a:rPr sz="800" b="1" spc="-25" dirty="0">
                <a:latin typeface="Arial Rounded MT Bold"/>
                <a:cs typeface="Arial Rounded MT Bold"/>
              </a:rPr>
              <a:t>c</a:t>
            </a:r>
            <a:r>
              <a:rPr sz="800" b="1" spc="-5" dirty="0">
                <a:latin typeface="Arial Rounded MT Bold"/>
                <a:cs typeface="Arial Rounded MT Bold"/>
              </a:rPr>
              <a:t>lose</a:t>
            </a:r>
            <a:r>
              <a:rPr sz="800" b="1" dirty="0">
                <a:latin typeface="Arial Rounded MT Bold"/>
                <a:cs typeface="Arial Rounded MT Bold"/>
              </a:rPr>
              <a:t> discussion</a:t>
            </a:r>
            <a:r>
              <a:rPr sz="800" b="1" spc="-5" dirty="0">
                <a:latin typeface="Arial Rounded MT Bold"/>
                <a:cs typeface="Arial Rounded MT Bold"/>
              </a:rPr>
              <a:t> </a:t>
            </a:r>
            <a:r>
              <a:rPr sz="800" b="1" dirty="0">
                <a:latin typeface="Arial Rounded MT Bold"/>
                <a:cs typeface="Arial Rounded MT Bold"/>
              </a:rPr>
              <a:t>of</a:t>
            </a:r>
            <a:r>
              <a:rPr sz="800" b="1" spc="75" dirty="0">
                <a:latin typeface="Arial Rounded MT Bold"/>
                <a:cs typeface="Arial Rounded MT Bold"/>
              </a:rPr>
              <a:t> </a:t>
            </a:r>
            <a:r>
              <a:rPr sz="800" b="1" dirty="0">
                <a:latin typeface="Arial Rounded MT Bold"/>
                <a:cs typeface="Arial Rounded MT Bold"/>
              </a:rPr>
              <a:t>o</a:t>
            </a:r>
            <a:r>
              <a:rPr sz="800" b="1" spc="25" dirty="0">
                <a:latin typeface="Arial Rounded MT Bold"/>
                <a:cs typeface="Arial Rounded MT Bold"/>
              </a:rPr>
              <a:t>f</a:t>
            </a:r>
            <a:r>
              <a:rPr sz="800" b="1" spc="-5" dirty="0">
                <a:latin typeface="Arial Rounded MT Bold"/>
                <a:cs typeface="Arial Rounded MT Bold"/>
              </a:rPr>
              <a:t>f-l</a:t>
            </a:r>
            <a:r>
              <a:rPr sz="800" b="1" spc="-15" dirty="0">
                <a:latin typeface="Arial Rounded MT Bold"/>
                <a:cs typeface="Arial Rounded MT Bold"/>
              </a:rPr>
              <a:t>a</a:t>
            </a:r>
            <a:r>
              <a:rPr sz="800" b="1" spc="-5" dirty="0">
                <a:latin typeface="Arial Rounded MT Bold"/>
                <a:cs typeface="Arial Rounded MT Bold"/>
              </a:rPr>
              <a:t>bel/i</a:t>
            </a:r>
            <a:r>
              <a:rPr sz="800" b="1" spc="-15" dirty="0">
                <a:latin typeface="Arial Rounded MT Bold"/>
                <a:cs typeface="Arial Rounded MT Bold"/>
              </a:rPr>
              <a:t>n</a:t>
            </a:r>
            <a:r>
              <a:rPr sz="800" b="1" spc="-10" dirty="0">
                <a:latin typeface="Arial Rounded MT Bold"/>
                <a:cs typeface="Arial Rounded MT Bold"/>
              </a:rPr>
              <a:t>vesti</a:t>
            </a:r>
            <a:r>
              <a:rPr sz="800" b="1" spc="-25" dirty="0">
                <a:latin typeface="Arial Rounded MT Bold"/>
                <a:cs typeface="Arial Rounded MT Bold"/>
              </a:rPr>
              <a:t>ga</a:t>
            </a:r>
            <a:r>
              <a:rPr sz="800" b="1" dirty="0">
                <a:latin typeface="Arial Rounded MT Bold"/>
                <a:cs typeface="Arial Rounded MT Bold"/>
              </a:rPr>
              <a:t>tional</a:t>
            </a:r>
            <a:r>
              <a:rPr sz="800" b="1" spc="-5" dirty="0">
                <a:latin typeface="Arial Rounded MT Bold"/>
                <a:cs typeface="Arial Rounded MT Bold"/>
              </a:rPr>
              <a:t> uses </a:t>
            </a:r>
            <a:r>
              <a:rPr sz="800" b="1" dirty="0">
                <a:latin typeface="Arial Rounded MT Bold"/>
                <a:cs typeface="Arial Rounded MT Bold"/>
              </a:rPr>
              <a:t>in </a:t>
            </a:r>
            <a:r>
              <a:rPr sz="800" b="1" spc="-5" dirty="0">
                <a:latin typeface="Arial Rounded MT Bold"/>
                <a:cs typeface="Arial Rounded MT Bold"/>
              </a:rPr>
              <a:t>their </a:t>
            </a:r>
            <a:r>
              <a:rPr sz="800" b="1" dirty="0">
                <a:latin typeface="Arial Rounded MT Bold"/>
                <a:cs typeface="Arial Rounded MT Bold"/>
              </a:rPr>
              <a:t>p</a:t>
            </a:r>
            <a:r>
              <a:rPr sz="800" b="1" spc="-20" dirty="0">
                <a:latin typeface="Arial Rounded MT Bold"/>
                <a:cs typeface="Arial Rounded MT Bold"/>
              </a:rPr>
              <a:t>r</a:t>
            </a:r>
            <a:r>
              <a:rPr sz="800" b="1" spc="-10" dirty="0">
                <a:latin typeface="Arial Rounded MT Bold"/>
                <a:cs typeface="Arial Rounded MT Bold"/>
              </a:rPr>
              <a:t>esent</a:t>
            </a:r>
            <a:r>
              <a:rPr sz="800" b="1" spc="-25" dirty="0">
                <a:latin typeface="Arial Rounded MT Bold"/>
                <a:cs typeface="Arial Rounded MT Bold"/>
              </a:rPr>
              <a:t>a</a:t>
            </a:r>
            <a:r>
              <a:rPr sz="800" b="1" dirty="0">
                <a:latin typeface="Arial Rounded MT Bold"/>
                <a:cs typeface="Arial Rounded MT Bold"/>
              </a:rPr>
              <a:t>tion</a:t>
            </a:r>
            <a:r>
              <a:rPr sz="800" b="1" spc="-35" dirty="0">
                <a:latin typeface="Arial Rounded MT Bold"/>
                <a:cs typeface="Arial Rounded MT Bold"/>
              </a:rPr>
              <a:t>s</a:t>
            </a:r>
            <a:r>
              <a:rPr sz="800" b="1" dirty="0">
                <a:latin typeface="Arial Rounded MT Bold"/>
                <a:cs typeface="Arial Rounded MT Bold"/>
              </a:rPr>
              <a:t>. </a:t>
            </a:r>
            <a:r>
              <a:rPr sz="800" b="1" spc="-10" dirty="0">
                <a:latin typeface="Arial Rounded MT Bold"/>
                <a:cs typeface="Arial Rounded MT Bold"/>
              </a:rPr>
              <a:t>T</a:t>
            </a:r>
            <a:r>
              <a:rPr sz="800" b="1" spc="-5" dirty="0">
                <a:latin typeface="Arial Rounded MT Bold"/>
                <a:cs typeface="Arial Rounded MT Bold"/>
              </a:rPr>
              <a:t>hese dis</a:t>
            </a:r>
            <a:r>
              <a:rPr sz="800" b="1" spc="-25" dirty="0">
                <a:latin typeface="Arial Rounded MT Bold"/>
                <a:cs typeface="Arial Rounded MT Bold"/>
              </a:rPr>
              <a:t>c</a:t>
            </a:r>
            <a:r>
              <a:rPr sz="800" b="1" dirty="0">
                <a:latin typeface="Arial Rounded MT Bold"/>
                <a:cs typeface="Arial Rounded MT Bold"/>
              </a:rPr>
              <a:t>losu</a:t>
            </a:r>
            <a:r>
              <a:rPr sz="800" b="1" spc="-20" dirty="0">
                <a:latin typeface="Arial Rounded MT Bold"/>
                <a:cs typeface="Arial Rounded MT Bold"/>
              </a:rPr>
              <a:t>r</a:t>
            </a:r>
            <a:r>
              <a:rPr sz="800" b="1" spc="-10" dirty="0">
                <a:latin typeface="Arial Rounded MT Bold"/>
                <a:cs typeface="Arial Rounded MT Bold"/>
              </a:rPr>
              <a:t>e</a:t>
            </a:r>
            <a:r>
              <a:rPr sz="800" b="1" spc="-5" dirty="0">
                <a:latin typeface="Arial Rounded MT Bold"/>
                <a:cs typeface="Arial Rounded MT Bold"/>
              </a:rPr>
              <a:t>s</a:t>
            </a:r>
            <a:r>
              <a:rPr sz="800" b="1" dirty="0">
                <a:latin typeface="Arial Rounded MT Bold"/>
                <a:cs typeface="Arial Rounded MT Bold"/>
              </a:rPr>
              <a:t> will </a:t>
            </a:r>
            <a:r>
              <a:rPr sz="800" b="1" spc="-5" dirty="0">
                <a:latin typeface="Arial Rounded MT Bold"/>
                <a:cs typeface="Arial Rounded MT Bold"/>
              </a:rPr>
              <a:t>be made </a:t>
            </a:r>
            <a:r>
              <a:rPr sz="700" b="1" dirty="0">
                <a:latin typeface="Arial Rounded MT Bold"/>
                <a:cs typeface="Arial Rounded MT Bold"/>
              </a:rPr>
              <a:t>to </a:t>
            </a:r>
            <a:r>
              <a:rPr sz="700" b="1" spc="-5" dirty="0">
                <a:latin typeface="Arial Rounded MT Bold"/>
                <a:cs typeface="Arial Rounded MT Bold"/>
              </a:rPr>
              <a:t>the </a:t>
            </a:r>
            <a:r>
              <a:rPr sz="700" b="1" spc="-10" dirty="0">
                <a:latin typeface="Arial Rounded MT Bold"/>
                <a:cs typeface="Arial Rounded MT Bold"/>
              </a:rPr>
              <a:t>audience </a:t>
            </a:r>
            <a:r>
              <a:rPr sz="700" b="1" spc="-25" dirty="0">
                <a:latin typeface="Arial Rounded MT Bold"/>
                <a:cs typeface="Arial Rounded MT Bold"/>
              </a:rPr>
              <a:t>a</a:t>
            </a:r>
            <a:r>
              <a:rPr sz="700" b="1" dirty="0">
                <a:latin typeface="Arial Rounded MT Bold"/>
                <a:cs typeface="Arial Rounded MT Bold"/>
              </a:rPr>
              <a:t>t </a:t>
            </a:r>
            <a:r>
              <a:rPr sz="700" b="1" spc="-5" dirty="0">
                <a:latin typeface="Arial Rounded MT Bold"/>
                <a:cs typeface="Arial Rounded MT Bold"/>
              </a:rPr>
              <a:t>the time</a:t>
            </a:r>
            <a:r>
              <a:rPr sz="700" b="1" dirty="0">
                <a:latin typeface="Arial Rounded MT Bold"/>
                <a:cs typeface="Arial Rounded MT Bold"/>
              </a:rPr>
              <a:t> of</a:t>
            </a:r>
            <a:r>
              <a:rPr sz="700" b="1" spc="75" dirty="0">
                <a:latin typeface="Arial Rounded MT Bold"/>
                <a:cs typeface="Arial Rounded MT Bold"/>
              </a:rPr>
              <a:t> </a:t>
            </a:r>
            <a:r>
              <a:rPr sz="700" b="1" spc="-5" dirty="0">
                <a:latin typeface="Arial Rounded MT Bold"/>
                <a:cs typeface="Arial Rounded MT Bold"/>
              </a:rPr>
              <a:t>the </a:t>
            </a:r>
            <a:r>
              <a:rPr sz="700" b="1" spc="-10" dirty="0">
                <a:latin typeface="Arial Rounded MT Bold"/>
                <a:cs typeface="Arial Rounded MT Bold"/>
              </a:rPr>
              <a:t>activit</a:t>
            </a:r>
            <a:r>
              <a:rPr sz="700" b="1" spc="-70" dirty="0">
                <a:latin typeface="Arial Rounded MT Bold"/>
                <a:cs typeface="Arial Rounded MT Bold"/>
              </a:rPr>
              <a:t>y</a:t>
            </a:r>
            <a:r>
              <a:rPr sz="700" b="1" dirty="0">
                <a:latin typeface="Arial Rounded MT Bold"/>
                <a:cs typeface="Arial Rounded MT Bold"/>
              </a:rPr>
              <a:t>. </a:t>
            </a:r>
            <a:r>
              <a:rPr sz="700" b="1" spc="-10" dirty="0">
                <a:latin typeface="Arial Rounded MT Bold"/>
                <a:cs typeface="Arial Rounded MT Bold"/>
              </a:rPr>
              <a:t>T</a:t>
            </a:r>
            <a:r>
              <a:rPr sz="700" b="1" spc="-5" dirty="0">
                <a:latin typeface="Arial Rounded MT Bold"/>
                <a:cs typeface="Arial Rounded MT Bold"/>
              </a:rPr>
              <a:t>he</a:t>
            </a:r>
            <a:r>
              <a:rPr sz="700" b="1" spc="-25" dirty="0">
                <a:latin typeface="Arial Rounded MT Bold"/>
                <a:cs typeface="Arial Rounded MT Bold"/>
              </a:rPr>
              <a:t>r</a:t>
            </a:r>
            <a:r>
              <a:rPr sz="700" b="1" spc="-5" dirty="0">
                <a:latin typeface="Arial Rounded MT Bold"/>
                <a:cs typeface="Arial Rounded MT Bold"/>
              </a:rPr>
              <a:t>e </a:t>
            </a:r>
            <a:r>
              <a:rPr sz="700" b="1" dirty="0">
                <a:latin typeface="Arial Rounded MT Bold"/>
                <a:cs typeface="Arial Rounded MT Bold"/>
              </a:rPr>
              <a:t>is no </a:t>
            </a:r>
            <a:r>
              <a:rPr sz="700" b="1" spc="-10" dirty="0">
                <a:latin typeface="Arial Rounded MT Bold"/>
                <a:cs typeface="Arial Rounded MT Bold"/>
              </a:rPr>
              <a:t>comme</a:t>
            </a:r>
            <a:r>
              <a:rPr sz="700" b="1" spc="-25" dirty="0">
                <a:latin typeface="Arial Rounded MT Bold"/>
                <a:cs typeface="Arial Rounded MT Bold"/>
              </a:rPr>
              <a:t>r</a:t>
            </a:r>
            <a:r>
              <a:rPr sz="700" b="1" spc="-10" dirty="0">
                <a:latin typeface="Arial Rounded MT Bold"/>
                <a:cs typeface="Arial Rounded MT Bold"/>
              </a:rPr>
              <a:t>cia</a:t>
            </a:r>
            <a:r>
              <a:rPr sz="700" b="1" spc="-5" dirty="0">
                <a:latin typeface="Arial Rounded MT Bold"/>
                <a:cs typeface="Arial Rounded MT Bold"/>
              </a:rPr>
              <a:t>l</a:t>
            </a:r>
            <a:r>
              <a:rPr sz="700" b="1" dirty="0">
                <a:latin typeface="Arial Rounded MT Bold"/>
                <a:cs typeface="Arial Rounded MT Bold"/>
              </a:rPr>
              <a:t> suppo</a:t>
            </a:r>
            <a:r>
              <a:rPr sz="700" b="1" spc="5" dirty="0">
                <a:latin typeface="Arial Rounded MT Bold"/>
                <a:cs typeface="Arial Rounded MT Bold"/>
              </a:rPr>
              <a:t>r</a:t>
            </a:r>
            <a:r>
              <a:rPr sz="700" b="1" dirty="0">
                <a:latin typeface="Arial Rounded MT Bold"/>
                <a:cs typeface="Arial Rounded MT Bold"/>
              </a:rPr>
              <a:t>t </a:t>
            </a:r>
            <a:r>
              <a:rPr sz="700" b="1" spc="-10" dirty="0">
                <a:latin typeface="Arial Rounded MT Bold"/>
                <a:cs typeface="Arial Rounded MT Bold"/>
              </a:rPr>
              <a:t>f</a:t>
            </a:r>
            <a:r>
              <a:rPr sz="700" b="1" dirty="0">
                <a:latin typeface="Arial Rounded MT Bold"/>
                <a:cs typeface="Arial Rounded MT Bold"/>
              </a:rPr>
              <a:t>or this </a:t>
            </a:r>
            <a:r>
              <a:rPr sz="700" b="1" spc="-10" dirty="0">
                <a:latin typeface="Arial Rounded MT Bold"/>
                <a:cs typeface="Arial Rounded MT Bold"/>
              </a:rPr>
              <a:t>activit</a:t>
            </a:r>
            <a:r>
              <a:rPr sz="700" b="1" spc="-70" dirty="0">
                <a:latin typeface="Arial Rounded MT Bold"/>
                <a:cs typeface="Arial Rounded MT Bold"/>
              </a:rPr>
              <a:t>y</a:t>
            </a:r>
            <a:r>
              <a:rPr sz="700" b="1" dirty="0">
                <a:latin typeface="Arial Rounded MT Bold"/>
                <a:cs typeface="Arial Rounded MT Bold"/>
              </a:rPr>
              <a:t>.</a:t>
            </a:r>
            <a:endParaRPr sz="700" dirty="0">
              <a:latin typeface="Arial Rounded MT Bold"/>
              <a:cs typeface="Arial Rounded MT Bold"/>
            </a:endParaRPr>
          </a:p>
        </p:txBody>
      </p:sp>
      <p:sp>
        <p:nvSpPr>
          <p:cNvPr id="44" name="object 44"/>
          <p:cNvSpPr/>
          <p:nvPr/>
        </p:nvSpPr>
        <p:spPr>
          <a:xfrm>
            <a:off x="304800" y="7620000"/>
            <a:ext cx="1719072" cy="384759"/>
          </a:xfrm>
          <a:prstGeom prst="rect">
            <a:avLst/>
          </a:prstGeom>
          <a:blipFill>
            <a:blip r:embed="rId3" cstate="print"/>
            <a:stretch>
              <a:fillRect/>
            </a:stretch>
          </a:blipFill>
        </p:spPr>
        <p:txBody>
          <a:bodyPr wrap="square" lIns="0" tIns="0" rIns="0" bIns="0" rtlCol="0"/>
          <a:lstStyle/>
          <a:p>
            <a:endParaRPr/>
          </a:p>
        </p:txBody>
      </p:sp>
      <p:sp>
        <p:nvSpPr>
          <p:cNvPr id="45" name="object 45"/>
          <p:cNvSpPr txBox="1"/>
          <p:nvPr/>
        </p:nvSpPr>
        <p:spPr>
          <a:xfrm>
            <a:off x="5105400" y="665764"/>
            <a:ext cx="4856480" cy="3129062"/>
          </a:xfrm>
          <a:prstGeom prst="rect">
            <a:avLst/>
          </a:prstGeom>
          <a:solidFill>
            <a:srgbClr val="FFB93D"/>
          </a:solidFill>
        </p:spPr>
        <p:txBody>
          <a:bodyPr vert="horz" wrap="square" lIns="0" tIns="0" rIns="0" bIns="0" rtlCol="0">
            <a:spAutoFit/>
          </a:bodyPr>
          <a:lstStyle/>
          <a:p>
            <a:pPr marL="231775" marR="1805305" indent="-635">
              <a:lnSpc>
                <a:spcPts val="1650"/>
              </a:lnSpc>
              <a:tabLst>
                <a:tab pos="902969" algn="l"/>
              </a:tabLst>
            </a:pPr>
            <a:r>
              <a:rPr sz="1400" spc="-85" dirty="0">
                <a:latin typeface="Arial Narrow"/>
                <a:cs typeface="Arial Narrow"/>
              </a:rPr>
              <a:t>8:0</a:t>
            </a:r>
            <a:r>
              <a:rPr sz="1400" spc="-95" dirty="0">
                <a:latin typeface="Arial Narrow"/>
                <a:cs typeface="Arial Narrow"/>
              </a:rPr>
              <a:t>0</a:t>
            </a:r>
            <a:r>
              <a:rPr sz="1400" spc="-50" dirty="0">
                <a:latin typeface="Arial Narrow"/>
                <a:cs typeface="Arial Narrow"/>
              </a:rPr>
              <a:t> </a:t>
            </a:r>
            <a:r>
              <a:rPr sz="1400" spc="-114" dirty="0">
                <a:latin typeface="Arial Narrow"/>
                <a:cs typeface="Arial Narrow"/>
              </a:rPr>
              <a:t>am</a:t>
            </a:r>
            <a:r>
              <a:rPr sz="1400" dirty="0">
                <a:latin typeface="Arial Narrow"/>
                <a:cs typeface="Arial Narrow"/>
              </a:rPr>
              <a:t>	</a:t>
            </a:r>
            <a:r>
              <a:rPr sz="1400" spc="-80" dirty="0">
                <a:latin typeface="Arial Narrow"/>
                <a:cs typeface="Arial Narrow"/>
              </a:rPr>
              <a:t>Continental</a:t>
            </a:r>
            <a:r>
              <a:rPr sz="1400" spc="-55" dirty="0">
                <a:latin typeface="Arial Narrow"/>
                <a:cs typeface="Arial Narrow"/>
              </a:rPr>
              <a:t> </a:t>
            </a:r>
            <a:r>
              <a:rPr sz="1400" spc="-80" dirty="0">
                <a:latin typeface="Arial Narrow"/>
                <a:cs typeface="Arial Narrow"/>
              </a:rPr>
              <a:t>Breakfast</a:t>
            </a:r>
            <a:r>
              <a:rPr sz="1400" spc="-50" dirty="0">
                <a:latin typeface="Arial Narrow"/>
                <a:cs typeface="Arial Narrow"/>
              </a:rPr>
              <a:t> </a:t>
            </a:r>
            <a:r>
              <a:rPr sz="1400" spc="-100" dirty="0">
                <a:latin typeface="Arial Narrow"/>
                <a:cs typeface="Arial Narrow"/>
              </a:rPr>
              <a:t>an</a:t>
            </a:r>
            <a:r>
              <a:rPr sz="1400" spc="-95" dirty="0">
                <a:latin typeface="Arial Narrow"/>
                <a:cs typeface="Arial Narrow"/>
              </a:rPr>
              <a:t>d</a:t>
            </a:r>
            <a:r>
              <a:rPr sz="1400" spc="-50" dirty="0">
                <a:latin typeface="Arial Narrow"/>
                <a:cs typeface="Arial Narrow"/>
              </a:rPr>
              <a:t> </a:t>
            </a:r>
            <a:r>
              <a:rPr sz="1400" spc="-75" dirty="0">
                <a:latin typeface="Arial Narrow"/>
                <a:cs typeface="Arial Narrow"/>
              </a:rPr>
              <a:t>Registration</a:t>
            </a:r>
            <a:r>
              <a:rPr sz="1400" spc="-50" dirty="0">
                <a:latin typeface="Arial Narrow"/>
                <a:cs typeface="Arial Narrow"/>
              </a:rPr>
              <a:t> </a:t>
            </a:r>
            <a:r>
              <a:rPr sz="1400" spc="-85" dirty="0">
                <a:latin typeface="Arial Narrow"/>
                <a:cs typeface="Arial Narrow"/>
              </a:rPr>
              <a:t>8:5</a:t>
            </a:r>
            <a:r>
              <a:rPr sz="1400" spc="-95" dirty="0">
                <a:latin typeface="Arial Narrow"/>
                <a:cs typeface="Arial Narrow"/>
              </a:rPr>
              <a:t>0</a:t>
            </a:r>
            <a:r>
              <a:rPr sz="1400" spc="-50" dirty="0">
                <a:latin typeface="Arial Narrow"/>
                <a:cs typeface="Arial Narrow"/>
              </a:rPr>
              <a:t> </a:t>
            </a:r>
            <a:r>
              <a:rPr sz="1400" spc="-114" dirty="0">
                <a:latin typeface="Arial Narrow"/>
                <a:cs typeface="Arial Narrow"/>
              </a:rPr>
              <a:t>am</a:t>
            </a:r>
            <a:r>
              <a:rPr sz="1400" dirty="0">
                <a:latin typeface="Arial Narrow"/>
                <a:cs typeface="Arial Narrow"/>
              </a:rPr>
              <a:t>	</a:t>
            </a:r>
            <a:r>
              <a:rPr sz="1400" spc="-175" dirty="0">
                <a:latin typeface="Arial Narrow"/>
                <a:cs typeface="Arial Narrow"/>
              </a:rPr>
              <a:t>W</a:t>
            </a:r>
            <a:r>
              <a:rPr sz="1400" spc="-90" dirty="0">
                <a:latin typeface="Arial Narrow"/>
                <a:cs typeface="Arial Narrow"/>
              </a:rPr>
              <a:t>elcome</a:t>
            </a:r>
            <a:r>
              <a:rPr sz="1400" spc="-50" dirty="0">
                <a:latin typeface="Arial Narrow"/>
                <a:cs typeface="Arial Narrow"/>
              </a:rPr>
              <a:t> </a:t>
            </a:r>
            <a:r>
              <a:rPr sz="1400" spc="-100" dirty="0">
                <a:latin typeface="Arial Narrow"/>
                <a:cs typeface="Arial Narrow"/>
              </a:rPr>
              <a:t>an</a:t>
            </a:r>
            <a:r>
              <a:rPr sz="1400" spc="-95" dirty="0">
                <a:latin typeface="Arial Narrow"/>
                <a:cs typeface="Arial Narrow"/>
              </a:rPr>
              <a:t>d</a:t>
            </a:r>
            <a:r>
              <a:rPr sz="1400" spc="-50" dirty="0">
                <a:latin typeface="Arial Narrow"/>
                <a:cs typeface="Arial Narrow"/>
              </a:rPr>
              <a:t> </a:t>
            </a:r>
            <a:r>
              <a:rPr sz="1400" spc="-95" dirty="0">
                <a:latin typeface="Arial Narrow"/>
                <a:cs typeface="Arial Narrow"/>
              </a:rPr>
              <a:t>Opening</a:t>
            </a:r>
            <a:r>
              <a:rPr sz="1400" spc="-45" dirty="0">
                <a:latin typeface="Arial Narrow"/>
                <a:cs typeface="Arial Narrow"/>
              </a:rPr>
              <a:t> </a:t>
            </a:r>
            <a:r>
              <a:rPr sz="1400" spc="-95" dirty="0">
                <a:latin typeface="Arial Narrow"/>
                <a:cs typeface="Arial Narrow"/>
              </a:rPr>
              <a:t>Remarks</a:t>
            </a:r>
            <a:endParaRPr sz="1400" dirty="0">
              <a:latin typeface="Arial Narrow"/>
              <a:cs typeface="Arial Narrow"/>
            </a:endParaRPr>
          </a:p>
          <a:p>
            <a:pPr marL="229235">
              <a:lnSpc>
                <a:spcPts val="1590"/>
              </a:lnSpc>
              <a:tabLst>
                <a:tab pos="902969" algn="l"/>
              </a:tabLst>
            </a:pPr>
            <a:r>
              <a:rPr sz="1400" spc="-75" dirty="0">
                <a:latin typeface="Arial Narrow"/>
                <a:cs typeface="Arial Narrow"/>
              </a:rPr>
              <a:t>9</a:t>
            </a:r>
            <a:r>
              <a:rPr sz="1400" spc="-80" dirty="0">
                <a:latin typeface="Arial Narrow"/>
                <a:cs typeface="Arial Narrow"/>
              </a:rPr>
              <a:t>:00</a:t>
            </a:r>
            <a:r>
              <a:rPr sz="1400" spc="-50" dirty="0">
                <a:latin typeface="Arial Narrow"/>
                <a:cs typeface="Arial Narrow"/>
              </a:rPr>
              <a:t> </a:t>
            </a:r>
            <a:r>
              <a:rPr sz="1400" spc="-114" dirty="0">
                <a:latin typeface="Arial Narrow"/>
                <a:cs typeface="Arial Narrow"/>
              </a:rPr>
              <a:t>am</a:t>
            </a:r>
            <a:r>
              <a:rPr sz="1400" dirty="0">
                <a:latin typeface="Arial Narrow"/>
                <a:cs typeface="Arial Narrow"/>
              </a:rPr>
              <a:t>	</a:t>
            </a:r>
            <a:r>
              <a:rPr lang="en-US" sz="1550" b="1" spc="-114" dirty="0">
                <a:solidFill>
                  <a:srgbClr val="F63D41"/>
                </a:solidFill>
                <a:latin typeface="Arial Narrow"/>
                <a:cs typeface="Arial Narrow"/>
              </a:rPr>
              <a:t>Video Games</a:t>
            </a:r>
            <a:endParaRPr sz="1550" dirty="0">
              <a:latin typeface="Arial Narrow"/>
              <a:cs typeface="Arial Narrow"/>
            </a:endParaRPr>
          </a:p>
          <a:p>
            <a:pPr marL="902969">
              <a:lnSpc>
                <a:spcPts val="1280"/>
              </a:lnSpc>
            </a:pPr>
            <a:r>
              <a:rPr lang="en-US" sz="1100" spc="-65" dirty="0">
                <a:latin typeface="Arial Narrow"/>
                <a:cs typeface="Arial Narrow"/>
              </a:rPr>
              <a:t>James Sherer, MD, Rafael </a:t>
            </a:r>
            <a:r>
              <a:rPr lang="en-US" sz="1100" spc="-65" dirty="0" err="1">
                <a:latin typeface="Arial Narrow"/>
                <a:cs typeface="Arial Narrow"/>
              </a:rPr>
              <a:t>Coira</a:t>
            </a:r>
            <a:r>
              <a:rPr lang="en-US" sz="1100" spc="-65" dirty="0">
                <a:latin typeface="Arial Narrow"/>
                <a:cs typeface="Arial Narrow"/>
              </a:rPr>
              <a:t>, MD, and Diego Garces Grosse, MD</a:t>
            </a:r>
            <a:endParaRPr lang="en-US" sz="1100" dirty="0">
              <a:latin typeface="Arial Narrow"/>
              <a:cs typeface="Arial Narrow"/>
            </a:endParaRPr>
          </a:p>
          <a:p>
            <a:pPr marL="114300">
              <a:lnSpc>
                <a:spcPts val="1820"/>
              </a:lnSpc>
              <a:spcBef>
                <a:spcPts val="75"/>
              </a:spcBef>
              <a:tabLst>
                <a:tab pos="914400" algn="l"/>
              </a:tabLst>
            </a:pPr>
            <a:r>
              <a:rPr lang="en-US" sz="1400" spc="-80" dirty="0">
                <a:latin typeface="Arial Narrow"/>
                <a:cs typeface="Arial Narrow"/>
              </a:rPr>
              <a:t>  10:3</a:t>
            </a:r>
            <a:r>
              <a:rPr lang="en-US" sz="1400" spc="-95" dirty="0">
                <a:latin typeface="Arial Narrow"/>
                <a:cs typeface="Arial Narrow"/>
              </a:rPr>
              <a:t>0</a:t>
            </a:r>
            <a:r>
              <a:rPr lang="en-US" sz="1400" spc="-50" dirty="0">
                <a:latin typeface="Arial Narrow"/>
                <a:cs typeface="Arial Narrow"/>
              </a:rPr>
              <a:t> </a:t>
            </a:r>
            <a:r>
              <a:rPr lang="en-US" sz="1400" spc="-114" dirty="0">
                <a:latin typeface="Arial Narrow"/>
                <a:cs typeface="Arial Narrow"/>
              </a:rPr>
              <a:t>am  </a:t>
            </a:r>
            <a:r>
              <a:rPr lang="en-US" sz="1400" dirty="0">
                <a:latin typeface="Arial Narrow"/>
                <a:cs typeface="Arial Narrow"/>
              </a:rPr>
              <a:t>	</a:t>
            </a:r>
            <a:r>
              <a:rPr lang="en-US" sz="1400" spc="-265" dirty="0">
                <a:latin typeface="Arial Narrow"/>
                <a:cs typeface="Arial Narrow"/>
              </a:rPr>
              <a:t> </a:t>
            </a:r>
            <a:r>
              <a:rPr lang="en-US" sz="1400" spc="-80" dirty="0">
                <a:latin typeface="Arial Narrow"/>
                <a:cs typeface="Arial Narrow"/>
              </a:rPr>
              <a:t>Healthy</a:t>
            </a:r>
            <a:r>
              <a:rPr lang="en-US" sz="1400" spc="-50" dirty="0">
                <a:latin typeface="Arial Narrow"/>
                <a:cs typeface="Arial Narrow"/>
              </a:rPr>
              <a:t> </a:t>
            </a:r>
            <a:r>
              <a:rPr lang="en-US" sz="1400" spc="-90" dirty="0">
                <a:latin typeface="Arial Narrow"/>
                <a:cs typeface="Arial Narrow"/>
              </a:rPr>
              <a:t>Snacks</a:t>
            </a:r>
            <a:r>
              <a:rPr lang="en-US" sz="1400" spc="-50" dirty="0">
                <a:latin typeface="Arial Narrow"/>
                <a:cs typeface="Arial Narrow"/>
              </a:rPr>
              <a:t> </a:t>
            </a:r>
            <a:r>
              <a:rPr lang="en-US" sz="1400" spc="-100" dirty="0">
                <a:latin typeface="Arial Narrow"/>
                <a:cs typeface="Arial Narrow"/>
              </a:rPr>
              <a:t>an</a:t>
            </a:r>
            <a:r>
              <a:rPr lang="en-US" sz="1400" spc="-95" dirty="0">
                <a:latin typeface="Arial Narrow"/>
                <a:cs typeface="Arial Narrow"/>
              </a:rPr>
              <a:t>d</a:t>
            </a:r>
            <a:r>
              <a:rPr lang="en-US" sz="1400" spc="-50" dirty="0">
                <a:latin typeface="Arial Narrow"/>
                <a:cs typeface="Arial Narrow"/>
              </a:rPr>
              <a:t> </a:t>
            </a:r>
            <a:r>
              <a:rPr lang="en-US" sz="1400" spc="-75" dirty="0">
                <a:latin typeface="Arial Narrow"/>
                <a:cs typeface="Arial Narrow"/>
              </a:rPr>
              <a:t>Social</a:t>
            </a:r>
            <a:r>
              <a:rPr lang="en-US" sz="1400" spc="-50" dirty="0">
                <a:latin typeface="Arial Narrow"/>
                <a:cs typeface="Arial Narrow"/>
              </a:rPr>
              <a:t> </a:t>
            </a:r>
            <a:r>
              <a:rPr lang="en-US" sz="1400" spc="-85" dirty="0">
                <a:latin typeface="Arial Narrow"/>
                <a:cs typeface="Arial Narrow"/>
              </a:rPr>
              <a:t>Networking</a:t>
            </a:r>
            <a:r>
              <a:rPr lang="en-US" sz="1400" spc="-50" dirty="0">
                <a:latin typeface="Arial Narrow"/>
                <a:cs typeface="Arial Narrow"/>
              </a:rPr>
              <a:t> </a:t>
            </a:r>
          </a:p>
          <a:p>
            <a:pPr marL="114300">
              <a:lnSpc>
                <a:spcPts val="1820"/>
              </a:lnSpc>
              <a:spcBef>
                <a:spcPts val="75"/>
              </a:spcBef>
              <a:tabLst>
                <a:tab pos="914400" algn="l"/>
              </a:tabLst>
            </a:pPr>
            <a:r>
              <a:rPr lang="en-US" sz="1400" spc="-50" dirty="0">
                <a:latin typeface="Arial Narrow"/>
                <a:cs typeface="Arial Narrow"/>
              </a:rPr>
              <a:t>  </a:t>
            </a:r>
            <a:r>
              <a:rPr lang="en-US" sz="1400" spc="-170" dirty="0">
                <a:latin typeface="Arial Narrow"/>
                <a:cs typeface="Arial Narrow"/>
              </a:rPr>
              <a:t>1</a:t>
            </a:r>
            <a:r>
              <a:rPr lang="en-US" sz="1400" spc="-85" dirty="0">
                <a:latin typeface="Arial Narrow"/>
                <a:cs typeface="Arial Narrow"/>
              </a:rPr>
              <a:t>1:0</a:t>
            </a:r>
            <a:r>
              <a:rPr lang="en-US" sz="1400" spc="-95" dirty="0">
                <a:latin typeface="Arial Narrow"/>
                <a:cs typeface="Arial Narrow"/>
              </a:rPr>
              <a:t>0</a:t>
            </a:r>
            <a:r>
              <a:rPr lang="en-US" sz="1400" spc="-50" dirty="0">
                <a:latin typeface="Arial Narrow"/>
                <a:cs typeface="Arial Narrow"/>
              </a:rPr>
              <a:t> </a:t>
            </a:r>
            <a:r>
              <a:rPr lang="en-US" sz="1400" spc="-114" dirty="0">
                <a:latin typeface="Arial Narrow"/>
                <a:cs typeface="Arial Narrow"/>
              </a:rPr>
              <a:t>am</a:t>
            </a:r>
            <a:r>
              <a:rPr lang="en-US" sz="1400" dirty="0">
                <a:latin typeface="Arial Narrow"/>
                <a:cs typeface="Arial Narrow"/>
              </a:rPr>
              <a:t>	</a:t>
            </a:r>
            <a:r>
              <a:rPr lang="en-US" sz="1550" b="1" spc="-190" dirty="0">
                <a:solidFill>
                  <a:srgbClr val="F63D41"/>
                </a:solidFill>
                <a:latin typeface="Arial Narrow"/>
                <a:cs typeface="Arial Narrow"/>
              </a:rPr>
              <a:t>Cybersex and Online Porn</a:t>
            </a:r>
            <a:endParaRPr lang="en-US" sz="1550" dirty="0">
              <a:latin typeface="Arial Narrow"/>
              <a:cs typeface="Arial Narrow"/>
            </a:endParaRPr>
          </a:p>
          <a:p>
            <a:pPr marL="904240">
              <a:lnSpc>
                <a:spcPts val="1195"/>
              </a:lnSpc>
            </a:pPr>
            <a:r>
              <a:rPr lang="en-US" sz="1100" spc="-60" dirty="0">
                <a:latin typeface="Arial Narrow"/>
                <a:cs typeface="Arial Narrow"/>
              </a:rPr>
              <a:t>Petros Levounis, MD, MA, and Lancer </a:t>
            </a:r>
            <a:r>
              <a:rPr lang="en-US" sz="1100" spc="-60" dirty="0" err="1">
                <a:latin typeface="Arial Narrow"/>
                <a:cs typeface="Arial Narrow"/>
              </a:rPr>
              <a:t>Naghdechi</a:t>
            </a:r>
            <a:r>
              <a:rPr lang="en-US" sz="1100" spc="-60" dirty="0">
                <a:latin typeface="Arial Narrow"/>
                <a:cs typeface="Arial Narrow"/>
              </a:rPr>
              <a:t>, DO</a:t>
            </a:r>
            <a:endParaRPr sz="1100" dirty="0">
              <a:latin typeface="Arial Narrow"/>
              <a:cs typeface="Arial Narrow"/>
            </a:endParaRPr>
          </a:p>
          <a:p>
            <a:pPr marL="169545">
              <a:lnSpc>
                <a:spcPts val="1770"/>
              </a:lnSpc>
              <a:tabLst>
                <a:tab pos="902969" algn="l"/>
              </a:tabLst>
            </a:pPr>
            <a:r>
              <a:rPr sz="1450" spc="-190" dirty="0">
                <a:latin typeface="Arial Narrow"/>
                <a:cs typeface="Arial Narrow"/>
              </a:rPr>
              <a:t>1</a:t>
            </a:r>
            <a:r>
              <a:rPr sz="1450" spc="-100" dirty="0">
                <a:latin typeface="Arial Narrow"/>
                <a:cs typeface="Arial Narrow"/>
              </a:rPr>
              <a:t>1:4</a:t>
            </a:r>
            <a:r>
              <a:rPr lang="en-US" sz="1450" spc="-114" dirty="0">
                <a:latin typeface="Arial Narrow"/>
                <a:cs typeface="Arial Narrow"/>
              </a:rPr>
              <a:t>5</a:t>
            </a:r>
            <a:r>
              <a:rPr sz="1450" spc="-60" dirty="0">
                <a:latin typeface="Arial Narrow"/>
                <a:cs typeface="Arial Narrow"/>
              </a:rPr>
              <a:t> </a:t>
            </a:r>
            <a:r>
              <a:rPr sz="1450" spc="-145" dirty="0">
                <a:latin typeface="Arial Narrow"/>
                <a:cs typeface="Arial Narrow"/>
              </a:rPr>
              <a:t>am</a:t>
            </a:r>
            <a:r>
              <a:rPr sz="1450" dirty="0">
                <a:latin typeface="Arial Narrow"/>
                <a:cs typeface="Arial Narrow"/>
              </a:rPr>
              <a:t>	</a:t>
            </a:r>
            <a:r>
              <a:rPr lang="en-US" sz="1550" b="1" spc="-120" dirty="0">
                <a:solidFill>
                  <a:srgbClr val="F63D41"/>
                </a:solidFill>
                <a:latin typeface="Arial Narrow"/>
                <a:cs typeface="Arial Narrow"/>
              </a:rPr>
              <a:t>Internet Gambling</a:t>
            </a:r>
            <a:endParaRPr sz="1550" dirty="0">
              <a:latin typeface="Arial Narrow"/>
              <a:cs typeface="Arial Narrow"/>
            </a:endParaRPr>
          </a:p>
          <a:p>
            <a:pPr marL="913765">
              <a:lnSpc>
                <a:spcPts val="1305"/>
              </a:lnSpc>
            </a:pPr>
            <a:r>
              <a:rPr lang="en-US" sz="1100" spc="-85" dirty="0">
                <a:latin typeface="Arial Narrow"/>
                <a:cs typeface="Arial Narrow"/>
              </a:rPr>
              <a:t>Robert Rymowicz, DO, and Heather </a:t>
            </a:r>
            <a:r>
              <a:rPr lang="en-US" sz="1100" spc="-85" dirty="0" err="1">
                <a:latin typeface="Arial Narrow"/>
                <a:cs typeface="Arial Narrow"/>
              </a:rPr>
              <a:t>Wurtz</a:t>
            </a:r>
            <a:r>
              <a:rPr lang="en-US" sz="1100" spc="-85" dirty="0">
                <a:latin typeface="Arial Narrow"/>
                <a:cs typeface="Arial Narrow"/>
              </a:rPr>
              <a:t>, MD</a:t>
            </a:r>
            <a:endParaRPr sz="1100" dirty="0">
              <a:latin typeface="Arial Narrow"/>
              <a:cs typeface="Arial Narrow"/>
            </a:endParaRPr>
          </a:p>
          <a:p>
            <a:pPr marL="231775" indent="-69850">
              <a:lnSpc>
                <a:spcPts val="1689"/>
              </a:lnSpc>
              <a:tabLst>
                <a:tab pos="902969" algn="l"/>
              </a:tabLst>
            </a:pPr>
            <a:r>
              <a:rPr sz="1450" spc="-105" dirty="0" smtClean="0">
                <a:latin typeface="Arial Narrow"/>
                <a:cs typeface="Arial Narrow"/>
              </a:rPr>
              <a:t>12:3</a:t>
            </a:r>
            <a:r>
              <a:rPr sz="1450" spc="-114" dirty="0" smtClean="0">
                <a:latin typeface="Arial Narrow"/>
                <a:cs typeface="Arial Narrow"/>
              </a:rPr>
              <a:t>0</a:t>
            </a:r>
            <a:r>
              <a:rPr sz="1450" spc="-60" dirty="0" smtClean="0">
                <a:latin typeface="Arial Narrow"/>
                <a:cs typeface="Arial Narrow"/>
              </a:rPr>
              <a:t> </a:t>
            </a:r>
            <a:r>
              <a:rPr sz="1450" spc="-145" dirty="0">
                <a:latin typeface="Arial Narrow"/>
                <a:cs typeface="Arial Narrow"/>
              </a:rPr>
              <a:t>pm</a:t>
            </a:r>
            <a:r>
              <a:rPr sz="1450" dirty="0">
                <a:latin typeface="Arial Narrow"/>
                <a:cs typeface="Arial Narrow"/>
              </a:rPr>
              <a:t>	</a:t>
            </a:r>
            <a:r>
              <a:rPr sz="1450" spc="-95" dirty="0">
                <a:latin typeface="Arial Narrow"/>
                <a:cs typeface="Arial Narrow"/>
              </a:rPr>
              <a:t>Delicious</a:t>
            </a:r>
            <a:r>
              <a:rPr sz="1450" spc="-65" dirty="0">
                <a:latin typeface="Arial Narrow"/>
                <a:cs typeface="Arial Narrow"/>
              </a:rPr>
              <a:t> </a:t>
            </a:r>
            <a:r>
              <a:rPr sz="1450" spc="-120" dirty="0">
                <a:latin typeface="Arial Narrow"/>
                <a:cs typeface="Arial Narrow"/>
              </a:rPr>
              <a:t>Lunc</a:t>
            </a:r>
            <a:r>
              <a:rPr sz="1450" spc="-114" dirty="0">
                <a:latin typeface="Arial Narrow"/>
                <a:cs typeface="Arial Narrow"/>
              </a:rPr>
              <a:t>h</a:t>
            </a:r>
            <a:r>
              <a:rPr sz="1450" spc="-60" dirty="0">
                <a:latin typeface="Arial Narrow"/>
                <a:cs typeface="Arial Narrow"/>
              </a:rPr>
              <a:t> </a:t>
            </a:r>
            <a:r>
              <a:rPr sz="1450" spc="-120" dirty="0">
                <a:latin typeface="Arial Narrow"/>
                <a:cs typeface="Arial Narrow"/>
              </a:rPr>
              <a:t>an</a:t>
            </a:r>
            <a:r>
              <a:rPr sz="1450" spc="-114" dirty="0">
                <a:latin typeface="Arial Narrow"/>
                <a:cs typeface="Arial Narrow"/>
              </a:rPr>
              <a:t>d</a:t>
            </a:r>
            <a:r>
              <a:rPr sz="1450" spc="-60" dirty="0">
                <a:latin typeface="Arial Narrow"/>
                <a:cs typeface="Arial Narrow"/>
              </a:rPr>
              <a:t> </a:t>
            </a:r>
            <a:r>
              <a:rPr sz="1450" spc="-100" dirty="0">
                <a:latin typeface="Arial Narrow"/>
                <a:cs typeface="Arial Narrow"/>
              </a:rPr>
              <a:t>Residents’</a:t>
            </a:r>
            <a:r>
              <a:rPr sz="1450" spc="-95" dirty="0">
                <a:latin typeface="Arial Narrow"/>
                <a:cs typeface="Arial Narrow"/>
              </a:rPr>
              <a:t> </a:t>
            </a:r>
            <a:r>
              <a:rPr sz="1450" spc="-100" dirty="0">
                <a:latin typeface="Arial Narrow"/>
                <a:cs typeface="Arial Narrow"/>
              </a:rPr>
              <a:t>Poster</a:t>
            </a:r>
            <a:r>
              <a:rPr sz="1450" spc="-60" dirty="0">
                <a:latin typeface="Arial Narrow"/>
                <a:cs typeface="Arial Narrow"/>
              </a:rPr>
              <a:t> </a:t>
            </a:r>
            <a:r>
              <a:rPr sz="1450" spc="-120" dirty="0">
                <a:latin typeface="Arial Narrow"/>
                <a:cs typeface="Arial Narrow"/>
              </a:rPr>
              <a:t>Symposium</a:t>
            </a:r>
            <a:endParaRPr sz="1450" dirty="0">
              <a:latin typeface="Arial Narrow"/>
              <a:cs typeface="Arial Narrow"/>
            </a:endParaRPr>
          </a:p>
          <a:p>
            <a:pPr marL="231775">
              <a:lnSpc>
                <a:spcPts val="1789"/>
              </a:lnSpc>
              <a:tabLst>
                <a:tab pos="904240" algn="l"/>
              </a:tabLst>
            </a:pPr>
            <a:r>
              <a:rPr sz="1450" spc="-100" dirty="0">
                <a:latin typeface="Arial Narrow"/>
                <a:cs typeface="Arial Narrow"/>
              </a:rPr>
              <a:t>1:</a:t>
            </a:r>
            <a:r>
              <a:rPr lang="en-US" sz="1450" spc="-100" dirty="0">
                <a:latin typeface="Arial Narrow"/>
                <a:cs typeface="Arial Narrow"/>
              </a:rPr>
              <a:t>15</a:t>
            </a:r>
            <a:r>
              <a:rPr sz="1450" spc="-60" dirty="0">
                <a:latin typeface="Arial Narrow"/>
                <a:cs typeface="Arial Narrow"/>
              </a:rPr>
              <a:t> </a:t>
            </a:r>
            <a:r>
              <a:rPr sz="1450" spc="-145" dirty="0">
                <a:latin typeface="Arial Narrow"/>
                <a:cs typeface="Arial Narrow"/>
              </a:rPr>
              <a:t>pm</a:t>
            </a:r>
            <a:r>
              <a:rPr sz="1450" dirty="0">
                <a:latin typeface="Arial Narrow"/>
                <a:cs typeface="Arial Narrow"/>
              </a:rPr>
              <a:t>	</a:t>
            </a:r>
            <a:r>
              <a:rPr lang="en-US" sz="1550" b="1" spc="-145" dirty="0">
                <a:solidFill>
                  <a:srgbClr val="F63D41"/>
                </a:solidFill>
                <a:latin typeface="Arial Narrow"/>
                <a:cs typeface="Arial Narrow"/>
              </a:rPr>
              <a:t>Social Media</a:t>
            </a:r>
            <a:endParaRPr sz="1550" dirty="0">
              <a:latin typeface="Arial Narrow"/>
              <a:cs typeface="Arial Narrow"/>
            </a:endParaRPr>
          </a:p>
          <a:p>
            <a:pPr marL="902969">
              <a:lnSpc>
                <a:spcPts val="1320"/>
              </a:lnSpc>
            </a:pPr>
            <a:r>
              <a:rPr lang="en-US" sz="1150" spc="-80" dirty="0" err="1">
                <a:latin typeface="Arial Narrow"/>
                <a:cs typeface="Arial Narrow"/>
              </a:rPr>
              <a:t>Lukmanafis</a:t>
            </a:r>
            <a:r>
              <a:rPr lang="en-US" sz="1150" spc="-80" dirty="0">
                <a:latin typeface="Arial Narrow"/>
                <a:cs typeface="Arial Narrow"/>
              </a:rPr>
              <a:t> </a:t>
            </a:r>
            <a:r>
              <a:rPr lang="en-US" sz="1150" spc="-80" dirty="0" err="1">
                <a:latin typeface="Arial Narrow"/>
                <a:cs typeface="Arial Narrow"/>
              </a:rPr>
              <a:t>Babajide</a:t>
            </a:r>
            <a:r>
              <a:rPr lang="en-US" sz="1150" spc="-80" dirty="0">
                <a:latin typeface="Arial Narrow"/>
                <a:cs typeface="Arial Narrow"/>
              </a:rPr>
              <a:t>, MD, and Donya </a:t>
            </a:r>
            <a:r>
              <a:rPr lang="en-US" sz="1150" spc="-80" dirty="0" err="1">
                <a:latin typeface="Arial Narrow"/>
                <a:cs typeface="Arial Narrow"/>
              </a:rPr>
              <a:t>Nazery</a:t>
            </a:r>
            <a:r>
              <a:rPr lang="en-US" sz="1150" spc="-80" dirty="0">
                <a:latin typeface="Arial Narrow"/>
                <a:cs typeface="Arial Narrow"/>
              </a:rPr>
              <a:t>, MD</a:t>
            </a:r>
            <a:endParaRPr sz="1150" dirty="0">
              <a:latin typeface="Arial Narrow"/>
              <a:cs typeface="Arial Narrow"/>
            </a:endParaRPr>
          </a:p>
          <a:p>
            <a:pPr marL="231775">
              <a:lnSpc>
                <a:spcPts val="1835"/>
              </a:lnSpc>
              <a:spcBef>
                <a:spcPts val="60"/>
              </a:spcBef>
              <a:tabLst>
                <a:tab pos="902969" algn="l"/>
              </a:tabLst>
            </a:pPr>
            <a:r>
              <a:rPr sz="1450" spc="-90" dirty="0">
                <a:latin typeface="Arial Narrow"/>
                <a:cs typeface="Arial Narrow"/>
              </a:rPr>
              <a:t>2:</a:t>
            </a:r>
            <a:r>
              <a:rPr sz="1450" spc="-120" dirty="0">
                <a:latin typeface="Arial Narrow"/>
                <a:cs typeface="Arial Narrow"/>
              </a:rPr>
              <a:t>0</a:t>
            </a:r>
            <a:r>
              <a:rPr sz="1450" spc="-114" dirty="0">
                <a:latin typeface="Arial Narrow"/>
                <a:cs typeface="Arial Narrow"/>
              </a:rPr>
              <a:t>0</a:t>
            </a:r>
            <a:r>
              <a:rPr sz="1450" spc="-60" dirty="0">
                <a:latin typeface="Arial Narrow"/>
                <a:cs typeface="Arial Narrow"/>
              </a:rPr>
              <a:t> </a:t>
            </a:r>
            <a:r>
              <a:rPr sz="1450" spc="-145" dirty="0">
                <a:latin typeface="Arial Narrow"/>
                <a:cs typeface="Arial Narrow"/>
              </a:rPr>
              <a:t>pm</a:t>
            </a:r>
            <a:r>
              <a:rPr sz="1450" dirty="0">
                <a:latin typeface="Arial Narrow"/>
                <a:cs typeface="Arial Narrow"/>
              </a:rPr>
              <a:t>	</a:t>
            </a:r>
            <a:r>
              <a:rPr lang="en-US" sz="1550" b="1" spc="-114" dirty="0">
                <a:solidFill>
                  <a:srgbClr val="F63D41"/>
                </a:solidFill>
                <a:latin typeface="Arial Narrow"/>
                <a:cs typeface="Arial Narrow"/>
              </a:rPr>
              <a:t>Online Auctions and Shopping</a:t>
            </a:r>
            <a:endParaRPr sz="1550" dirty="0">
              <a:latin typeface="Arial Narrow"/>
              <a:cs typeface="Arial Narrow"/>
            </a:endParaRPr>
          </a:p>
          <a:p>
            <a:pPr marL="908685">
              <a:lnSpc>
                <a:spcPts val="1295"/>
              </a:lnSpc>
            </a:pPr>
            <a:r>
              <a:rPr lang="en-US" sz="1100" spc="-110" dirty="0">
                <a:latin typeface="Arial Narrow"/>
                <a:cs typeface="Arial Narrow"/>
              </a:rPr>
              <a:t>Parham Khalili, MD, Faisal </a:t>
            </a:r>
            <a:r>
              <a:rPr lang="en-US" sz="1100" spc="-110" dirty="0" err="1">
                <a:latin typeface="Arial Narrow"/>
                <a:cs typeface="Arial Narrow"/>
              </a:rPr>
              <a:t>Kagadkar</a:t>
            </a:r>
            <a:r>
              <a:rPr lang="en-US" sz="1100" spc="-110" dirty="0">
                <a:latin typeface="Arial Narrow"/>
                <a:cs typeface="Arial Narrow"/>
              </a:rPr>
              <a:t>, MD, and Muhammad </a:t>
            </a:r>
            <a:r>
              <a:rPr lang="en-US" sz="1100" spc="-110" dirty="0" err="1">
                <a:latin typeface="Arial Narrow"/>
                <a:cs typeface="Arial Narrow"/>
              </a:rPr>
              <a:t>Aadil</a:t>
            </a:r>
            <a:r>
              <a:rPr lang="en-US" sz="1100" spc="-110" dirty="0">
                <a:latin typeface="Arial Narrow"/>
                <a:cs typeface="Arial Narrow"/>
              </a:rPr>
              <a:t>, MD</a:t>
            </a:r>
            <a:endParaRPr sz="1100" dirty="0">
              <a:latin typeface="Arial Narrow"/>
              <a:cs typeface="Arial Narrow"/>
            </a:endParaRPr>
          </a:p>
          <a:p>
            <a:pPr marL="231775" marR="1918970">
              <a:lnSpc>
                <a:spcPts val="1650"/>
              </a:lnSpc>
              <a:spcBef>
                <a:spcPts val="275"/>
              </a:spcBef>
              <a:tabLst>
                <a:tab pos="902969" algn="l"/>
              </a:tabLst>
            </a:pPr>
            <a:r>
              <a:rPr sz="1450" spc="-95" dirty="0">
                <a:latin typeface="Arial Narrow"/>
                <a:cs typeface="Arial Narrow"/>
              </a:rPr>
              <a:t>2:</a:t>
            </a:r>
            <a:r>
              <a:rPr lang="en-US" sz="1450" spc="-95" dirty="0">
                <a:latin typeface="Arial Narrow"/>
                <a:cs typeface="Arial Narrow"/>
              </a:rPr>
              <a:t>45</a:t>
            </a:r>
            <a:r>
              <a:rPr sz="1450" spc="-60" dirty="0">
                <a:latin typeface="Arial Narrow"/>
                <a:cs typeface="Arial Narrow"/>
              </a:rPr>
              <a:t> </a:t>
            </a:r>
            <a:r>
              <a:rPr sz="1450" spc="-145" dirty="0">
                <a:latin typeface="Arial Narrow"/>
                <a:cs typeface="Arial Narrow"/>
              </a:rPr>
              <a:t>pm</a:t>
            </a:r>
            <a:r>
              <a:rPr sz="1450" dirty="0">
                <a:latin typeface="Arial Narrow"/>
                <a:cs typeface="Arial Narrow"/>
              </a:rPr>
              <a:t>	</a:t>
            </a:r>
            <a:r>
              <a:rPr sz="1450" spc="-100" dirty="0">
                <a:latin typeface="Arial Narrow"/>
                <a:cs typeface="Arial Narrow"/>
              </a:rPr>
              <a:t>Closing</a:t>
            </a:r>
            <a:r>
              <a:rPr sz="1450" spc="-65" dirty="0">
                <a:latin typeface="Arial Narrow"/>
                <a:cs typeface="Arial Narrow"/>
              </a:rPr>
              <a:t> </a:t>
            </a:r>
            <a:r>
              <a:rPr sz="1450" spc="-120" dirty="0">
                <a:latin typeface="Arial Narrow"/>
                <a:cs typeface="Arial Narrow"/>
              </a:rPr>
              <a:t>Remarks</a:t>
            </a:r>
            <a:r>
              <a:rPr sz="1450" spc="-65" dirty="0">
                <a:latin typeface="Arial Narrow"/>
                <a:cs typeface="Arial Narrow"/>
              </a:rPr>
              <a:t> </a:t>
            </a:r>
            <a:r>
              <a:rPr sz="1450" spc="-120" dirty="0">
                <a:latin typeface="Arial Narrow"/>
                <a:cs typeface="Arial Narrow"/>
              </a:rPr>
              <a:t>an</a:t>
            </a:r>
            <a:r>
              <a:rPr sz="1450" spc="-114" dirty="0">
                <a:latin typeface="Arial Narrow"/>
                <a:cs typeface="Arial Narrow"/>
              </a:rPr>
              <a:t>d</a:t>
            </a:r>
            <a:r>
              <a:rPr sz="1450" spc="-110" dirty="0">
                <a:latin typeface="Arial Narrow"/>
                <a:cs typeface="Arial Narrow"/>
              </a:rPr>
              <a:t> </a:t>
            </a:r>
            <a:r>
              <a:rPr lang="en-US" sz="1450" spc="-110" dirty="0">
                <a:latin typeface="Arial Narrow"/>
                <a:cs typeface="Arial Narrow"/>
              </a:rPr>
              <a:t>Good-Byes</a:t>
            </a:r>
          </a:p>
        </p:txBody>
      </p:sp>
      <p:sp>
        <p:nvSpPr>
          <p:cNvPr id="46" name="object 46"/>
          <p:cNvSpPr/>
          <p:nvPr/>
        </p:nvSpPr>
        <p:spPr>
          <a:xfrm>
            <a:off x="5029200" y="8729980"/>
            <a:ext cx="10058590" cy="414020"/>
          </a:xfrm>
          <a:custGeom>
            <a:avLst/>
            <a:gdLst/>
            <a:ahLst/>
            <a:cxnLst/>
            <a:rect l="l" t="t" r="r" b="b"/>
            <a:pathLst>
              <a:path w="4850130" h="414020">
                <a:moveTo>
                  <a:pt x="0" y="414020"/>
                </a:moveTo>
                <a:lnTo>
                  <a:pt x="4849939" y="414020"/>
                </a:lnTo>
                <a:lnTo>
                  <a:pt x="4849939" y="0"/>
                </a:lnTo>
                <a:lnTo>
                  <a:pt x="0" y="0"/>
                </a:lnTo>
                <a:lnTo>
                  <a:pt x="0" y="414020"/>
                </a:lnTo>
                <a:close/>
              </a:path>
            </a:pathLst>
          </a:custGeom>
          <a:solidFill>
            <a:srgbClr val="FFB93D"/>
          </a:solidFill>
        </p:spPr>
        <p:txBody>
          <a:bodyPr wrap="square" lIns="0" tIns="0" rIns="0" bIns="0" rtlCol="0"/>
          <a:lstStyle/>
          <a:p>
            <a:endParaRPr/>
          </a:p>
        </p:txBody>
      </p:sp>
      <p:pic>
        <p:nvPicPr>
          <p:cNvPr id="47" name="Picture 46">
            <a:extLst>
              <a:ext uri="{FF2B5EF4-FFF2-40B4-BE49-F238E27FC236}">
                <a16:creationId xmlns:a16="http://schemas.microsoft.com/office/drawing/2014/main" id="{37DB01CB-4C28-44D6-A30B-4FB2936310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50" t="10302" r="8439" b="27273"/>
          <a:stretch/>
        </p:blipFill>
        <p:spPr>
          <a:xfrm>
            <a:off x="5105400" y="5486400"/>
            <a:ext cx="1112184" cy="990601"/>
          </a:xfrm>
          <a:prstGeom prst="rect">
            <a:avLst/>
          </a:prstGeom>
        </p:spPr>
      </p:pic>
      <p:pic>
        <p:nvPicPr>
          <p:cNvPr id="48" name="Picture 47">
            <a:extLst>
              <a:ext uri="{FF2B5EF4-FFF2-40B4-BE49-F238E27FC236}">
                <a16:creationId xmlns:a16="http://schemas.microsoft.com/office/drawing/2014/main" id="{745ED6A6-0F55-4E29-8F70-5A8990A2DB47}"/>
              </a:ext>
            </a:extLst>
          </p:cNvPr>
          <p:cNvPicPr>
            <a:picLocks noChangeAspect="1"/>
          </p:cNvPicPr>
          <p:nvPr/>
        </p:nvPicPr>
        <p:blipFill>
          <a:blip r:embed="rId5"/>
          <a:stretch>
            <a:fillRect/>
          </a:stretch>
        </p:blipFill>
        <p:spPr>
          <a:xfrm>
            <a:off x="5105400" y="4419600"/>
            <a:ext cx="1112184" cy="945356"/>
          </a:xfrm>
          <a:prstGeom prst="rect">
            <a:avLst/>
          </a:prstGeom>
        </p:spPr>
      </p:pic>
      <p:sp>
        <p:nvSpPr>
          <p:cNvPr id="49" name="object 46">
            <a:extLst>
              <a:ext uri="{FF2B5EF4-FFF2-40B4-BE49-F238E27FC236}">
                <a16:creationId xmlns:a16="http://schemas.microsoft.com/office/drawing/2014/main" id="{4AFD4FE4-DE70-4159-AAF5-3156EFDF2995}"/>
              </a:ext>
            </a:extLst>
          </p:cNvPr>
          <p:cNvSpPr/>
          <p:nvPr/>
        </p:nvSpPr>
        <p:spPr>
          <a:xfrm>
            <a:off x="5105400" y="4038600"/>
            <a:ext cx="4876800" cy="304800"/>
          </a:xfrm>
          <a:custGeom>
            <a:avLst/>
            <a:gdLst/>
            <a:ahLst/>
            <a:cxnLst/>
            <a:rect l="l" t="t" r="r" b="b"/>
            <a:pathLst>
              <a:path w="4850130" h="414020">
                <a:moveTo>
                  <a:pt x="0" y="414020"/>
                </a:moveTo>
                <a:lnTo>
                  <a:pt x="4849939" y="414020"/>
                </a:lnTo>
                <a:lnTo>
                  <a:pt x="4849939" y="0"/>
                </a:lnTo>
                <a:lnTo>
                  <a:pt x="0" y="0"/>
                </a:lnTo>
                <a:lnTo>
                  <a:pt x="0" y="414020"/>
                </a:lnTo>
                <a:close/>
              </a:path>
            </a:pathLst>
          </a:custGeom>
          <a:solidFill>
            <a:srgbClr val="FFB93D"/>
          </a:solidFill>
        </p:spPr>
        <p:txBody>
          <a:bodyPr wrap="square" lIns="0" tIns="0" rIns="0" bIns="0" rtlCol="0"/>
          <a:lstStyle/>
          <a:p>
            <a:pPr algn="ctr"/>
            <a:r>
              <a:rPr lang="en-US" sz="2000" dirty="0">
                <a:solidFill>
                  <a:schemeClr val="bg1"/>
                </a:solidFill>
                <a:latin typeface="Arial Rounded MT Bold" panose="020F0704030504030204" pitchFamily="34" charset="0"/>
              </a:rPr>
              <a:t>Conference Directors</a:t>
            </a:r>
          </a:p>
          <a:p>
            <a:pPr algn="ctr"/>
            <a:endParaRPr sz="2000" dirty="0">
              <a:solidFill>
                <a:schemeClr val="bg1"/>
              </a:solidFill>
              <a:latin typeface="Arial Rounded MT Bold" panose="020F0704030504030204" pitchFamily="34" charset="0"/>
            </a:endParaRPr>
          </a:p>
        </p:txBody>
      </p:sp>
      <p:sp>
        <p:nvSpPr>
          <p:cNvPr id="50" name="object 66">
            <a:extLst>
              <a:ext uri="{FF2B5EF4-FFF2-40B4-BE49-F238E27FC236}">
                <a16:creationId xmlns:a16="http://schemas.microsoft.com/office/drawing/2014/main" id="{CB2810B8-2534-4CF4-A905-1BFA36DADCB5}"/>
              </a:ext>
            </a:extLst>
          </p:cNvPr>
          <p:cNvSpPr txBox="1"/>
          <p:nvPr/>
        </p:nvSpPr>
        <p:spPr>
          <a:xfrm>
            <a:off x="6248400" y="4419600"/>
            <a:ext cx="3810000" cy="2056332"/>
          </a:xfrm>
          <a:prstGeom prst="rect">
            <a:avLst/>
          </a:prstGeom>
        </p:spPr>
        <p:txBody>
          <a:bodyPr vert="horz" wrap="square" lIns="0" tIns="0" rIns="0" bIns="0" rtlCol="0">
            <a:spAutoFit/>
          </a:bodyPr>
          <a:lstStyle/>
          <a:p>
            <a:pPr marL="12700" marR="5080">
              <a:lnSpc>
                <a:spcPct val="99200"/>
              </a:lnSpc>
            </a:pPr>
            <a:r>
              <a:rPr lang="en-US" sz="900" b="1" spc="-170" dirty="0">
                <a:solidFill>
                  <a:srgbClr val="F63D41"/>
                </a:solidFill>
                <a:latin typeface="Arial" panose="020B0604020202020204" pitchFamily="34" charset="0"/>
                <a:cs typeface="Arial" panose="020B0604020202020204" pitchFamily="34" charset="0"/>
              </a:rPr>
              <a:t>P</a:t>
            </a:r>
            <a:r>
              <a:rPr lang="en-US" sz="900" b="1" spc="-105" dirty="0">
                <a:solidFill>
                  <a:srgbClr val="F63D41"/>
                </a:solidFill>
                <a:latin typeface="Arial" panose="020B0604020202020204" pitchFamily="34" charset="0"/>
                <a:cs typeface="Arial" panose="020B0604020202020204" pitchFamily="34" charset="0"/>
              </a:rPr>
              <a:t>et</a:t>
            </a:r>
            <a:r>
              <a:rPr lang="en-US" sz="900" b="1" spc="-120" dirty="0">
                <a:solidFill>
                  <a:srgbClr val="F63D41"/>
                </a:solidFill>
                <a:latin typeface="Arial" panose="020B0604020202020204" pitchFamily="34" charset="0"/>
                <a:cs typeface="Arial" panose="020B0604020202020204" pitchFamily="34" charset="0"/>
              </a:rPr>
              <a:t>r</a:t>
            </a:r>
            <a:r>
              <a:rPr lang="en-US" sz="900" b="1" spc="-114" dirty="0">
                <a:solidFill>
                  <a:srgbClr val="F63D41"/>
                </a:solidFill>
                <a:latin typeface="Arial" panose="020B0604020202020204" pitchFamily="34" charset="0"/>
                <a:cs typeface="Arial" panose="020B0604020202020204" pitchFamily="34" charset="0"/>
              </a:rPr>
              <a:t>os</a:t>
            </a:r>
            <a:r>
              <a:rPr lang="en-US" sz="900" b="1" spc="-50" dirty="0">
                <a:solidFill>
                  <a:srgbClr val="F63D41"/>
                </a:solidFill>
                <a:latin typeface="Arial" panose="020B0604020202020204" pitchFamily="34" charset="0"/>
                <a:cs typeface="Arial" panose="020B0604020202020204" pitchFamily="34" charset="0"/>
              </a:rPr>
              <a:t> </a:t>
            </a:r>
            <a:r>
              <a:rPr lang="en-US" sz="900" b="1" spc="-125" dirty="0">
                <a:solidFill>
                  <a:srgbClr val="F63D41"/>
                </a:solidFill>
                <a:latin typeface="Arial" panose="020B0604020202020204" pitchFamily="34" charset="0"/>
                <a:cs typeface="Arial" panose="020B0604020202020204" pitchFamily="34" charset="0"/>
              </a:rPr>
              <a:t>L</a:t>
            </a:r>
            <a:r>
              <a:rPr lang="en-US" sz="900" b="1" spc="-140" dirty="0">
                <a:solidFill>
                  <a:srgbClr val="F63D41"/>
                </a:solidFill>
                <a:latin typeface="Arial" panose="020B0604020202020204" pitchFamily="34" charset="0"/>
                <a:cs typeface="Arial" panose="020B0604020202020204" pitchFamily="34" charset="0"/>
              </a:rPr>
              <a:t>e</a:t>
            </a:r>
            <a:r>
              <a:rPr lang="en-US" sz="900" b="1" spc="-125" dirty="0">
                <a:solidFill>
                  <a:srgbClr val="F63D41"/>
                </a:solidFill>
                <a:latin typeface="Arial" panose="020B0604020202020204" pitchFamily="34" charset="0"/>
                <a:cs typeface="Arial" panose="020B0604020202020204" pitchFamily="34" charset="0"/>
              </a:rPr>
              <a:t>v</a:t>
            </a:r>
            <a:r>
              <a:rPr lang="en-US" sz="900" b="1" spc="-105" dirty="0">
                <a:solidFill>
                  <a:srgbClr val="F63D41"/>
                </a:solidFill>
                <a:latin typeface="Arial" panose="020B0604020202020204" pitchFamily="34" charset="0"/>
                <a:cs typeface="Arial" panose="020B0604020202020204" pitchFamily="34" charset="0"/>
              </a:rPr>
              <a:t>ouni</a:t>
            </a:r>
            <a:r>
              <a:rPr lang="en-US" sz="900" b="1" spc="-145" dirty="0">
                <a:solidFill>
                  <a:srgbClr val="F63D41"/>
                </a:solidFill>
                <a:latin typeface="Arial" panose="020B0604020202020204" pitchFamily="34" charset="0"/>
                <a:cs typeface="Arial" panose="020B0604020202020204" pitchFamily="34" charset="0"/>
              </a:rPr>
              <a:t>s</a:t>
            </a:r>
            <a:r>
              <a:rPr lang="en-US" sz="900" b="1" spc="-65" dirty="0">
                <a:solidFill>
                  <a:srgbClr val="F63D41"/>
                </a:solidFill>
                <a:latin typeface="Arial" panose="020B0604020202020204" pitchFamily="34" charset="0"/>
                <a:cs typeface="Arial" panose="020B0604020202020204" pitchFamily="34" charset="0"/>
              </a:rPr>
              <a:t>,</a:t>
            </a:r>
            <a:r>
              <a:rPr lang="en-US" sz="900" b="1" spc="-50" dirty="0">
                <a:solidFill>
                  <a:srgbClr val="F63D41"/>
                </a:solidFill>
                <a:latin typeface="Arial" panose="020B0604020202020204" pitchFamily="34" charset="0"/>
                <a:cs typeface="Arial" panose="020B0604020202020204" pitchFamily="34" charset="0"/>
              </a:rPr>
              <a:t> </a:t>
            </a:r>
            <a:r>
              <a:rPr lang="en-US" sz="900" b="1" spc="-170" dirty="0">
                <a:solidFill>
                  <a:srgbClr val="F63D41"/>
                </a:solidFill>
                <a:latin typeface="Arial" panose="020B0604020202020204" pitchFamily="34" charset="0"/>
                <a:cs typeface="Arial" panose="020B0604020202020204" pitchFamily="34" charset="0"/>
              </a:rPr>
              <a:t>M</a:t>
            </a:r>
            <a:r>
              <a:rPr lang="en-US" sz="900" b="1" spc="-204" dirty="0">
                <a:solidFill>
                  <a:srgbClr val="F63D41"/>
                </a:solidFill>
                <a:latin typeface="Arial" panose="020B0604020202020204" pitchFamily="34" charset="0"/>
                <a:cs typeface="Arial" panose="020B0604020202020204" pitchFamily="34" charset="0"/>
              </a:rPr>
              <a:t>D</a:t>
            </a:r>
            <a:r>
              <a:rPr lang="en-US" sz="900" b="1" spc="-65" dirty="0">
                <a:solidFill>
                  <a:srgbClr val="F63D41"/>
                </a:solidFill>
                <a:latin typeface="Arial" panose="020B0604020202020204" pitchFamily="34" charset="0"/>
                <a:cs typeface="Arial" panose="020B0604020202020204" pitchFamily="34" charset="0"/>
              </a:rPr>
              <a:t>,</a:t>
            </a:r>
            <a:r>
              <a:rPr lang="en-US" sz="900" b="1" spc="-50" dirty="0">
                <a:solidFill>
                  <a:srgbClr val="F63D41"/>
                </a:solidFill>
                <a:latin typeface="Arial" panose="020B0604020202020204" pitchFamily="34" charset="0"/>
                <a:cs typeface="Arial" panose="020B0604020202020204" pitchFamily="34" charset="0"/>
              </a:rPr>
              <a:t> </a:t>
            </a:r>
            <a:r>
              <a:rPr lang="en-US" sz="900" b="1" spc="-125" dirty="0">
                <a:solidFill>
                  <a:srgbClr val="F63D41"/>
                </a:solidFill>
                <a:latin typeface="Arial" panose="020B0604020202020204" pitchFamily="34" charset="0"/>
                <a:cs typeface="Arial" panose="020B0604020202020204" pitchFamily="34" charset="0"/>
              </a:rPr>
              <a:t>MA,</a:t>
            </a:r>
            <a:r>
              <a:rPr lang="en-US" sz="900" b="1" dirty="0">
                <a:solidFill>
                  <a:srgbClr val="F63D41"/>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i</a:t>
            </a:r>
            <a:r>
              <a:rPr lang="en-US" sz="900" dirty="0">
                <a:solidFill>
                  <a:srgbClr val="231F20"/>
                </a:solidFill>
                <a:latin typeface="Arial" panose="020B0604020202020204" pitchFamily="34" charset="0"/>
                <a:cs typeface="Arial" panose="020B0604020202020204" pitchFamily="34" charset="0"/>
              </a:rPr>
              <a:t>s Professor</a:t>
            </a:r>
            <a:r>
              <a:rPr lang="en-US" sz="900" spc="-5" dirty="0">
                <a:solidFill>
                  <a:srgbClr val="231F20"/>
                </a:solidFill>
                <a:latin typeface="Arial" panose="020B0604020202020204" pitchFamily="34" charset="0"/>
                <a:cs typeface="Arial" panose="020B0604020202020204" pitchFamily="34" charset="0"/>
              </a:rPr>
              <a:t> an</a:t>
            </a:r>
            <a:r>
              <a:rPr lang="en-US" sz="900" dirty="0">
                <a:solidFill>
                  <a:srgbClr val="231F20"/>
                </a:solidFill>
                <a:latin typeface="Arial" panose="020B0604020202020204" pitchFamily="34" charset="0"/>
                <a:cs typeface="Arial" panose="020B0604020202020204" pitchFamily="34" charset="0"/>
              </a:rPr>
              <a:t>d </a:t>
            </a:r>
            <a:r>
              <a:rPr lang="en-US" sz="900" spc="-5" dirty="0">
                <a:solidFill>
                  <a:srgbClr val="231F20"/>
                </a:solidFill>
                <a:latin typeface="Arial" panose="020B0604020202020204" pitchFamily="34" charset="0"/>
                <a:cs typeface="Arial" panose="020B0604020202020204" pitchFamily="34" charset="0"/>
              </a:rPr>
              <a:t>Chai</a:t>
            </a:r>
            <a:r>
              <a:rPr lang="en-US" sz="900" dirty="0">
                <a:solidFill>
                  <a:srgbClr val="231F20"/>
                </a:solidFill>
                <a:latin typeface="Arial" panose="020B0604020202020204" pitchFamily="34" charset="0"/>
                <a:cs typeface="Arial" panose="020B0604020202020204" pitchFamily="34" charset="0"/>
              </a:rPr>
              <a:t>r </a:t>
            </a:r>
            <a:r>
              <a:rPr lang="en-US" sz="900" spc="-5" dirty="0">
                <a:solidFill>
                  <a:srgbClr val="231F20"/>
                </a:solidFill>
                <a:latin typeface="Arial" panose="020B0604020202020204" pitchFamily="34" charset="0"/>
                <a:cs typeface="Arial" panose="020B0604020202020204" pitchFamily="34" charset="0"/>
              </a:rPr>
              <a:t>o</a:t>
            </a:r>
            <a:r>
              <a:rPr lang="en-US" sz="900" dirty="0">
                <a:solidFill>
                  <a:srgbClr val="231F20"/>
                </a:solidFill>
                <a:latin typeface="Arial" panose="020B0604020202020204" pitchFamily="34" charset="0"/>
                <a:cs typeface="Arial" panose="020B0604020202020204" pitchFamily="34" charset="0"/>
              </a:rPr>
              <a:t>f the</a:t>
            </a:r>
            <a:r>
              <a:rPr lang="en-US" sz="900" spc="-5" dirty="0">
                <a:solidFill>
                  <a:srgbClr val="231F20"/>
                </a:solidFill>
                <a:latin typeface="Arial" panose="020B0604020202020204" pitchFamily="34" charset="0"/>
                <a:cs typeface="Arial" panose="020B0604020202020204" pitchFamily="34" charset="0"/>
              </a:rPr>
              <a:t> Departmen</a:t>
            </a:r>
            <a:r>
              <a:rPr lang="en-US" sz="900" dirty="0">
                <a:solidFill>
                  <a:srgbClr val="231F20"/>
                </a:solidFill>
                <a:latin typeface="Arial" panose="020B0604020202020204" pitchFamily="34" charset="0"/>
                <a:cs typeface="Arial" panose="020B0604020202020204" pitchFamily="34" charset="0"/>
              </a:rPr>
              <a:t>t </a:t>
            </a:r>
            <a:r>
              <a:rPr lang="en-US" sz="900" spc="-5" dirty="0">
                <a:solidFill>
                  <a:srgbClr val="231F20"/>
                </a:solidFill>
                <a:latin typeface="Arial" panose="020B0604020202020204" pitchFamily="34" charset="0"/>
                <a:cs typeface="Arial" panose="020B0604020202020204" pitchFamily="34" charset="0"/>
              </a:rPr>
              <a:t>of </a:t>
            </a:r>
            <a:r>
              <a:rPr lang="en-US" sz="900" dirty="0">
                <a:solidFill>
                  <a:srgbClr val="231F20"/>
                </a:solidFill>
                <a:latin typeface="Arial" panose="020B0604020202020204" pitchFamily="34" charset="0"/>
                <a:cs typeface="Arial" panose="020B0604020202020204" pitchFamily="34" charset="0"/>
              </a:rPr>
              <a:t>Psychiatry</a:t>
            </a:r>
            <a:r>
              <a:rPr lang="en-US" sz="900" spc="-5" dirty="0">
                <a:solidFill>
                  <a:srgbClr val="231F20"/>
                </a:solidFill>
                <a:latin typeface="Arial" panose="020B0604020202020204" pitchFamily="34" charset="0"/>
                <a:cs typeface="Arial" panose="020B0604020202020204" pitchFamily="34" charset="0"/>
              </a:rPr>
              <a:t> a</a:t>
            </a:r>
            <a:r>
              <a:rPr lang="en-US" sz="900" dirty="0">
                <a:solidFill>
                  <a:srgbClr val="231F20"/>
                </a:solidFill>
                <a:latin typeface="Arial" panose="020B0604020202020204" pitchFamily="34" charset="0"/>
                <a:cs typeface="Arial" panose="020B0604020202020204" pitchFamily="34" charset="0"/>
              </a:rPr>
              <a:t>t </a:t>
            </a:r>
            <a:r>
              <a:rPr lang="en-US" sz="900" spc="-5" dirty="0">
                <a:solidFill>
                  <a:srgbClr val="231F20"/>
                </a:solidFill>
                <a:latin typeface="Arial" panose="020B0604020202020204" pitchFamily="34" charset="0"/>
                <a:cs typeface="Arial" panose="020B0604020202020204" pitchFamily="34" charset="0"/>
              </a:rPr>
              <a:t>Rutger</a:t>
            </a:r>
            <a:r>
              <a:rPr lang="en-US" sz="900" dirty="0">
                <a:solidFill>
                  <a:srgbClr val="231F20"/>
                </a:solidFill>
                <a:latin typeface="Arial" panose="020B0604020202020204" pitchFamily="34" charset="0"/>
                <a:cs typeface="Arial" panose="020B0604020202020204" pitchFamily="34" charset="0"/>
              </a:rPr>
              <a:t>s </a:t>
            </a:r>
            <a:r>
              <a:rPr lang="en-US" sz="900" spc="-5" dirty="0">
                <a:solidFill>
                  <a:srgbClr val="231F20"/>
                </a:solidFill>
                <a:latin typeface="Arial" panose="020B0604020202020204" pitchFamily="34" charset="0"/>
                <a:cs typeface="Arial" panose="020B0604020202020204" pitchFamily="34" charset="0"/>
              </a:rPr>
              <a:t>Ne</a:t>
            </a:r>
            <a:r>
              <a:rPr lang="en-US" sz="900" dirty="0">
                <a:solidFill>
                  <a:srgbClr val="231F20"/>
                </a:solidFill>
                <a:latin typeface="Arial" panose="020B0604020202020204" pitchFamily="34" charset="0"/>
                <a:cs typeface="Arial" panose="020B0604020202020204" pitchFamily="34" charset="0"/>
              </a:rPr>
              <a:t>w Jersey</a:t>
            </a:r>
            <a:r>
              <a:rPr lang="en-US" sz="900" spc="-5" dirty="0">
                <a:solidFill>
                  <a:srgbClr val="231F20"/>
                </a:solidFill>
                <a:latin typeface="Arial" panose="020B0604020202020204" pitchFamily="34" charset="0"/>
                <a:cs typeface="Arial" panose="020B0604020202020204" pitchFamily="34" charset="0"/>
              </a:rPr>
              <a:t> </a:t>
            </a:r>
            <a:r>
              <a:rPr lang="en-US" sz="900" dirty="0">
                <a:solidFill>
                  <a:srgbClr val="231F20"/>
                </a:solidFill>
                <a:latin typeface="Arial" panose="020B0604020202020204" pitchFamily="34" charset="0"/>
                <a:cs typeface="Arial" panose="020B0604020202020204" pitchFamily="34" charset="0"/>
              </a:rPr>
              <a:t>Medical</a:t>
            </a:r>
            <a:r>
              <a:rPr lang="en-US" sz="900" spc="-5" dirty="0">
                <a:solidFill>
                  <a:srgbClr val="231F20"/>
                </a:solidFill>
                <a:latin typeface="Arial" panose="020B0604020202020204" pitchFamily="34" charset="0"/>
                <a:cs typeface="Arial" panose="020B0604020202020204" pitchFamily="34" charset="0"/>
              </a:rPr>
              <a:t> </a:t>
            </a:r>
            <a:r>
              <a:rPr lang="en-US" sz="900" dirty="0">
                <a:solidFill>
                  <a:srgbClr val="231F20"/>
                </a:solidFill>
                <a:latin typeface="Arial" panose="020B0604020202020204" pitchFamily="34" charset="0"/>
                <a:cs typeface="Arial" panose="020B0604020202020204" pitchFamily="34" charset="0"/>
              </a:rPr>
              <a:t>School,</a:t>
            </a:r>
            <a:r>
              <a:rPr lang="en-US" sz="900" spc="-5" dirty="0">
                <a:solidFill>
                  <a:srgbClr val="231F20"/>
                </a:solidFill>
                <a:latin typeface="Arial" panose="020B0604020202020204" pitchFamily="34" charset="0"/>
                <a:cs typeface="Arial" panose="020B0604020202020204" pitchFamily="34" charset="0"/>
              </a:rPr>
              <a:t> an</a:t>
            </a:r>
            <a:r>
              <a:rPr lang="en-US" sz="900" dirty="0">
                <a:solidFill>
                  <a:srgbClr val="231F20"/>
                </a:solidFill>
                <a:latin typeface="Arial" panose="020B0604020202020204" pitchFamily="34" charset="0"/>
                <a:cs typeface="Arial" panose="020B0604020202020204" pitchFamily="34" charset="0"/>
              </a:rPr>
              <a:t>d </a:t>
            </a:r>
            <a:r>
              <a:rPr lang="en-US" sz="900" spc="-5" dirty="0">
                <a:solidFill>
                  <a:srgbClr val="231F20"/>
                </a:solidFill>
                <a:latin typeface="Arial" panose="020B0604020202020204" pitchFamily="34" charset="0"/>
                <a:cs typeface="Arial" panose="020B0604020202020204" pitchFamily="34" charset="0"/>
              </a:rPr>
              <a:t>Chie</a:t>
            </a:r>
            <a:r>
              <a:rPr lang="en-US" sz="900" dirty="0">
                <a:solidFill>
                  <a:srgbClr val="231F20"/>
                </a:solidFill>
                <a:latin typeface="Arial" panose="020B0604020202020204" pitchFamily="34" charset="0"/>
                <a:cs typeface="Arial" panose="020B0604020202020204" pitchFamily="34" charset="0"/>
              </a:rPr>
              <a:t>f </a:t>
            </a:r>
            <a:r>
              <a:rPr lang="en-US" sz="900" spc="-5" dirty="0">
                <a:solidFill>
                  <a:srgbClr val="231F20"/>
                </a:solidFill>
                <a:latin typeface="Arial" panose="020B0604020202020204" pitchFamily="34" charset="0"/>
                <a:cs typeface="Arial" panose="020B0604020202020204" pitchFamily="34" charset="0"/>
              </a:rPr>
              <a:t>o</a:t>
            </a:r>
            <a:r>
              <a:rPr lang="en-US" sz="900" dirty="0">
                <a:solidFill>
                  <a:srgbClr val="231F20"/>
                </a:solidFill>
                <a:latin typeface="Arial" panose="020B0604020202020204" pitchFamily="34" charset="0"/>
                <a:cs typeface="Arial" panose="020B0604020202020204" pitchFamily="34" charset="0"/>
              </a:rPr>
              <a:t>f Service</a:t>
            </a:r>
            <a:r>
              <a:rPr lang="en-US" sz="900" spc="-5" dirty="0">
                <a:solidFill>
                  <a:srgbClr val="231F20"/>
                </a:solidFill>
                <a:latin typeface="Arial" panose="020B0604020202020204" pitchFamily="34" charset="0"/>
                <a:cs typeface="Arial" panose="020B0604020202020204" pitchFamily="34" charset="0"/>
              </a:rPr>
              <a:t> a</a:t>
            </a:r>
            <a:r>
              <a:rPr lang="en-US" sz="900" dirty="0">
                <a:solidFill>
                  <a:srgbClr val="231F20"/>
                </a:solidFill>
                <a:latin typeface="Arial" panose="020B0604020202020204" pitchFamily="34" charset="0"/>
                <a:cs typeface="Arial" panose="020B0604020202020204" pitchFamily="34" charset="0"/>
              </a:rPr>
              <a:t>t </a:t>
            </a:r>
            <a:r>
              <a:rPr lang="en-US" sz="900" spc="-5" dirty="0">
                <a:solidFill>
                  <a:srgbClr val="231F20"/>
                </a:solidFill>
                <a:latin typeface="Arial" panose="020B0604020202020204" pitchFamily="34" charset="0"/>
                <a:cs typeface="Arial" panose="020B0604020202020204" pitchFamily="34" charset="0"/>
              </a:rPr>
              <a:t>University Hospital</a:t>
            </a:r>
            <a:r>
              <a:rPr lang="en-US" sz="900"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H</a:t>
            </a:r>
            <a:r>
              <a:rPr lang="en-US" sz="900" dirty="0">
                <a:solidFill>
                  <a:srgbClr val="231F20"/>
                </a:solidFill>
                <a:latin typeface="Arial" panose="020B0604020202020204" pitchFamily="34" charset="0"/>
                <a:cs typeface="Arial" panose="020B0604020202020204" pitchFamily="34" charset="0"/>
              </a:rPr>
              <a:t>e </a:t>
            </a:r>
            <a:r>
              <a:rPr lang="en-US" sz="900" spc="-5" dirty="0">
                <a:solidFill>
                  <a:srgbClr val="231F20"/>
                </a:solidFill>
                <a:latin typeface="Arial" panose="020B0604020202020204" pitchFamily="34" charset="0"/>
                <a:cs typeface="Arial" panose="020B0604020202020204" pitchFamily="34" charset="0"/>
              </a:rPr>
              <a:t>i</a:t>
            </a:r>
            <a:r>
              <a:rPr lang="en-US" sz="900" dirty="0">
                <a:solidFill>
                  <a:srgbClr val="231F20"/>
                </a:solidFill>
                <a:latin typeface="Arial" panose="020B0604020202020204" pitchFamily="34" charset="0"/>
                <a:cs typeface="Arial" panose="020B0604020202020204" pitchFamily="34" charset="0"/>
              </a:rPr>
              <a:t>s a</a:t>
            </a:r>
            <a:r>
              <a:rPr lang="en-US" sz="900" spc="-5" dirty="0">
                <a:solidFill>
                  <a:srgbClr val="231F20"/>
                </a:solidFill>
                <a:latin typeface="Arial" panose="020B0604020202020204" pitchFamily="34" charset="0"/>
                <a:cs typeface="Arial" panose="020B0604020202020204" pitchFamily="34" charset="0"/>
              </a:rPr>
              <a:t> </a:t>
            </a:r>
            <a:r>
              <a:rPr lang="en-US" sz="900" dirty="0">
                <a:solidFill>
                  <a:srgbClr val="231F20"/>
                </a:solidFill>
                <a:latin typeface="Arial" panose="020B0604020202020204" pitchFamily="34" charset="0"/>
                <a:cs typeface="Arial" panose="020B0604020202020204" pitchFamily="34" charset="0"/>
              </a:rPr>
              <a:t>Betty Ford</a:t>
            </a:r>
            <a:r>
              <a:rPr lang="en-US" sz="900" spc="-5" dirty="0">
                <a:solidFill>
                  <a:srgbClr val="231F20"/>
                </a:solidFill>
                <a:latin typeface="Arial" panose="020B0604020202020204" pitchFamily="34" charset="0"/>
                <a:cs typeface="Arial" panose="020B0604020202020204" pitchFamily="34" charset="0"/>
              </a:rPr>
              <a:t> </a:t>
            </a:r>
            <a:r>
              <a:rPr lang="en-US" sz="900" dirty="0">
                <a:solidFill>
                  <a:srgbClr val="231F20"/>
                </a:solidFill>
                <a:latin typeface="Arial" panose="020B0604020202020204" pitchFamily="34" charset="0"/>
                <a:cs typeface="Arial" panose="020B0604020202020204" pitchFamily="34" charset="0"/>
              </a:rPr>
              <a:t>Schola</a:t>
            </a:r>
            <a:r>
              <a:rPr lang="en-US" sz="900" spc="-40" dirty="0">
                <a:solidFill>
                  <a:srgbClr val="231F20"/>
                </a:solidFill>
                <a:latin typeface="Arial" panose="020B0604020202020204" pitchFamily="34" charset="0"/>
                <a:cs typeface="Arial" panose="020B0604020202020204" pitchFamily="34" charset="0"/>
              </a:rPr>
              <a:t>r</a:t>
            </a:r>
            <a:r>
              <a:rPr lang="en-US" sz="900" spc="-5" dirty="0">
                <a:solidFill>
                  <a:srgbClr val="231F20"/>
                </a:solidFill>
                <a:latin typeface="Arial" panose="020B0604020202020204" pitchFamily="34" charset="0"/>
                <a:cs typeface="Arial" panose="020B0604020202020204" pitchFamily="34" charset="0"/>
              </a:rPr>
              <a:t>,</a:t>
            </a:r>
            <a:r>
              <a:rPr lang="en-US" sz="900" dirty="0">
                <a:solidFill>
                  <a:srgbClr val="231F20"/>
                </a:solidFill>
                <a:latin typeface="Arial" panose="020B0604020202020204" pitchFamily="34" charset="0"/>
                <a:cs typeface="Arial" panose="020B0604020202020204" pitchFamily="34" charset="0"/>
              </a:rPr>
              <a:t> a</a:t>
            </a:r>
            <a:r>
              <a:rPr lang="en-US" sz="900" spc="-5" dirty="0">
                <a:solidFill>
                  <a:srgbClr val="231F20"/>
                </a:solidFill>
                <a:latin typeface="Arial" panose="020B0604020202020204" pitchFamily="34" charset="0"/>
                <a:cs typeface="Arial" panose="020B0604020202020204" pitchFamily="34" charset="0"/>
              </a:rPr>
              <a:t> </a:t>
            </a:r>
            <a:r>
              <a:rPr lang="en-US" sz="900" dirty="0">
                <a:solidFill>
                  <a:srgbClr val="231F20"/>
                </a:solidFill>
                <a:latin typeface="Arial" panose="020B0604020202020204" pitchFamily="34" charset="0"/>
                <a:cs typeface="Arial" panose="020B0604020202020204" pitchFamily="34" charset="0"/>
              </a:rPr>
              <a:t>recipient</a:t>
            </a:r>
            <a:r>
              <a:rPr lang="en-US" sz="900" spc="-5" dirty="0">
                <a:solidFill>
                  <a:srgbClr val="231F20"/>
                </a:solidFill>
                <a:latin typeface="Arial" panose="020B0604020202020204" pitchFamily="34" charset="0"/>
                <a:cs typeface="Arial" panose="020B0604020202020204" pitchFamily="34" charset="0"/>
              </a:rPr>
              <a:t> o</a:t>
            </a:r>
            <a:r>
              <a:rPr lang="en-US" sz="900" dirty="0">
                <a:solidFill>
                  <a:srgbClr val="231F20"/>
                </a:solidFill>
                <a:latin typeface="Arial" panose="020B0604020202020204" pitchFamily="34" charset="0"/>
                <a:cs typeface="Arial" panose="020B0604020202020204" pitchFamily="34" charset="0"/>
              </a:rPr>
              <a:t>f a</a:t>
            </a:r>
            <a:r>
              <a:rPr lang="en-US" sz="900" spc="-5" dirty="0">
                <a:solidFill>
                  <a:srgbClr val="231F20"/>
                </a:solidFill>
                <a:latin typeface="Arial" panose="020B0604020202020204" pitchFamily="34" charset="0"/>
                <a:cs typeface="Arial" panose="020B0604020202020204" pitchFamily="34" charset="0"/>
              </a:rPr>
              <a:t> U.S</a:t>
            </a:r>
            <a:r>
              <a:rPr lang="en-US" sz="900" dirty="0">
                <a:solidFill>
                  <a:srgbClr val="231F20"/>
                </a:solidFill>
                <a:latin typeface="Arial" panose="020B0604020202020204" pitchFamily="34" charset="0"/>
                <a:cs typeface="Arial" panose="020B0604020202020204" pitchFamily="34" charset="0"/>
              </a:rPr>
              <a:t>. State </a:t>
            </a:r>
            <a:r>
              <a:rPr lang="en-US" sz="900" spc="-5" dirty="0">
                <a:solidFill>
                  <a:srgbClr val="231F20"/>
                </a:solidFill>
                <a:latin typeface="Arial" panose="020B0604020202020204" pitchFamily="34" charset="0"/>
                <a:cs typeface="Arial" panose="020B0604020202020204" pitchFamily="34" charset="0"/>
              </a:rPr>
              <a:t>Departmen</a:t>
            </a:r>
            <a:r>
              <a:rPr lang="en-US" sz="900" dirty="0">
                <a:solidFill>
                  <a:srgbClr val="231F20"/>
                </a:solidFill>
                <a:latin typeface="Arial" panose="020B0604020202020204" pitchFamily="34" charset="0"/>
                <a:cs typeface="Arial" panose="020B0604020202020204" pitchFamily="34" charset="0"/>
              </a:rPr>
              <a:t>t Speaker </a:t>
            </a:r>
            <a:r>
              <a:rPr lang="en-US" sz="900" spc="-5" dirty="0">
                <a:solidFill>
                  <a:srgbClr val="231F20"/>
                </a:solidFill>
                <a:latin typeface="Arial" panose="020B0604020202020204" pitchFamily="34" charset="0"/>
                <a:cs typeface="Arial" panose="020B0604020202020204" pitchFamily="34" charset="0"/>
              </a:rPr>
              <a:t>an</a:t>
            </a:r>
            <a:r>
              <a:rPr lang="en-US" sz="900" dirty="0">
                <a:solidFill>
                  <a:srgbClr val="231F20"/>
                </a:solidFill>
                <a:latin typeface="Arial" panose="020B0604020202020204" pitchFamily="34" charset="0"/>
                <a:cs typeface="Arial" panose="020B0604020202020204" pitchFamily="34" charset="0"/>
              </a:rPr>
              <a:t>d Specialist</a:t>
            </a:r>
            <a:r>
              <a:rPr lang="en-US" sz="900" spc="-40" dirty="0">
                <a:solidFill>
                  <a:srgbClr val="231F20"/>
                </a:solidFill>
                <a:latin typeface="Arial" panose="020B0604020202020204" pitchFamily="34" charset="0"/>
                <a:cs typeface="Arial" panose="020B0604020202020204" pitchFamily="34" charset="0"/>
              </a:rPr>
              <a:t> </a:t>
            </a:r>
            <a:r>
              <a:rPr lang="en-US" sz="900" spc="-15" dirty="0">
                <a:solidFill>
                  <a:srgbClr val="231F20"/>
                </a:solidFill>
                <a:latin typeface="Arial" panose="020B0604020202020204" pitchFamily="34" charset="0"/>
                <a:cs typeface="Arial" panose="020B0604020202020204" pitchFamily="34" charset="0"/>
              </a:rPr>
              <a:t>A</a:t>
            </a:r>
            <a:r>
              <a:rPr lang="en-US" sz="900" spc="-5" dirty="0">
                <a:solidFill>
                  <a:srgbClr val="231F20"/>
                </a:solidFill>
                <a:latin typeface="Arial" panose="020B0604020202020204" pitchFamily="34" charset="0"/>
                <a:cs typeface="Arial" panose="020B0604020202020204" pitchFamily="34" charset="0"/>
              </a:rPr>
              <a:t>ward</a:t>
            </a:r>
            <a:r>
              <a:rPr lang="en-US" sz="900"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an</a:t>
            </a:r>
            <a:r>
              <a:rPr lang="en-US" sz="900" dirty="0">
                <a:solidFill>
                  <a:srgbClr val="231F20"/>
                </a:solidFill>
                <a:latin typeface="Arial" panose="020B0604020202020204" pitchFamily="34" charset="0"/>
                <a:cs typeface="Arial" panose="020B0604020202020204" pitchFamily="34" charset="0"/>
              </a:rPr>
              <a:t>d </a:t>
            </a:r>
            <a:r>
              <a:rPr lang="en-US" sz="900" spc="-5" dirty="0">
                <a:solidFill>
                  <a:srgbClr val="231F20"/>
                </a:solidFill>
                <a:latin typeface="Arial" panose="020B0604020202020204" pitchFamily="34" charset="0"/>
                <a:cs typeface="Arial" panose="020B0604020202020204" pitchFamily="34" charset="0"/>
              </a:rPr>
              <a:t>a</a:t>
            </a:r>
            <a:r>
              <a:rPr lang="en-US" sz="900" dirty="0">
                <a:solidFill>
                  <a:srgbClr val="231F20"/>
                </a:solidFill>
                <a:latin typeface="Arial" panose="020B0604020202020204" pitchFamily="34" charset="0"/>
                <a:cs typeface="Arial" panose="020B0604020202020204" pitchFamily="34" charset="0"/>
              </a:rPr>
              <a:t>n </a:t>
            </a:r>
            <a:r>
              <a:rPr lang="en-US" sz="900" spc="-5" dirty="0">
                <a:solidFill>
                  <a:srgbClr val="231F20"/>
                </a:solidFill>
                <a:latin typeface="Arial" panose="020B0604020202020204" pitchFamily="34" charset="0"/>
                <a:cs typeface="Arial" panose="020B0604020202020204" pitchFamily="34" charset="0"/>
              </a:rPr>
              <a:t>honorar</a:t>
            </a:r>
            <a:r>
              <a:rPr lang="en-US" sz="900" dirty="0">
                <a:solidFill>
                  <a:srgbClr val="231F20"/>
                </a:solidFill>
                <a:latin typeface="Arial" panose="020B0604020202020204" pitchFamily="34" charset="0"/>
                <a:cs typeface="Arial" panose="020B0604020202020204" pitchFamily="34" charset="0"/>
              </a:rPr>
              <a:t>y member</a:t>
            </a:r>
            <a:r>
              <a:rPr lang="en-US" sz="900" spc="-5" dirty="0">
                <a:solidFill>
                  <a:srgbClr val="231F20"/>
                </a:solidFill>
                <a:latin typeface="Arial" panose="020B0604020202020204" pitchFamily="34" charset="0"/>
                <a:cs typeface="Arial" panose="020B0604020202020204" pitchFamily="34" charset="0"/>
              </a:rPr>
              <a:t> o</a:t>
            </a:r>
            <a:r>
              <a:rPr lang="en-US" sz="900" dirty="0">
                <a:solidFill>
                  <a:srgbClr val="231F20"/>
                </a:solidFill>
                <a:latin typeface="Arial" panose="020B0604020202020204" pitchFamily="34" charset="0"/>
                <a:cs typeface="Arial" panose="020B0604020202020204" pitchFamily="34" charset="0"/>
              </a:rPr>
              <a:t>f the</a:t>
            </a:r>
            <a:r>
              <a:rPr lang="en-US" sz="900" spc="-5" dirty="0">
                <a:solidFill>
                  <a:srgbClr val="231F20"/>
                </a:solidFill>
                <a:latin typeface="Arial" panose="020B0604020202020204" pitchFamily="34" charset="0"/>
                <a:cs typeface="Arial" panose="020B0604020202020204" pitchFamily="34" charset="0"/>
              </a:rPr>
              <a:t> </a:t>
            </a:r>
            <a:r>
              <a:rPr lang="en-US" sz="900" spc="-20" dirty="0">
                <a:solidFill>
                  <a:srgbClr val="231F20"/>
                </a:solidFill>
                <a:latin typeface="Arial" panose="020B0604020202020204" pitchFamily="34" charset="0"/>
                <a:cs typeface="Arial" panose="020B0604020202020204" pitchFamily="34" charset="0"/>
              </a:rPr>
              <a:t>W</a:t>
            </a:r>
            <a:r>
              <a:rPr lang="en-US" sz="900" spc="-5" dirty="0">
                <a:solidFill>
                  <a:srgbClr val="231F20"/>
                </a:solidFill>
                <a:latin typeface="Arial" panose="020B0604020202020204" pitchFamily="34" charset="0"/>
                <a:cs typeface="Arial" panose="020B0604020202020204" pitchFamily="34" charset="0"/>
              </a:rPr>
              <a:t>orl</a:t>
            </a:r>
            <a:r>
              <a:rPr lang="en-US" sz="900" dirty="0">
                <a:solidFill>
                  <a:srgbClr val="231F20"/>
                </a:solidFill>
                <a:latin typeface="Arial" panose="020B0604020202020204" pitchFamily="34" charset="0"/>
                <a:cs typeface="Arial" panose="020B0604020202020204" pitchFamily="34" charset="0"/>
              </a:rPr>
              <a:t>d Psychiatric</a:t>
            </a:r>
            <a:r>
              <a:rPr lang="en-US" sz="900" spc="-40" dirty="0">
                <a:solidFill>
                  <a:srgbClr val="231F20"/>
                </a:solidFill>
                <a:latin typeface="Arial" panose="020B0604020202020204" pitchFamily="34" charset="0"/>
                <a:cs typeface="Arial" panose="020B0604020202020204" pitchFamily="34" charset="0"/>
              </a:rPr>
              <a:t> </a:t>
            </a:r>
            <a:r>
              <a:rPr lang="en-US" sz="900" dirty="0">
                <a:solidFill>
                  <a:srgbClr val="231F20"/>
                </a:solidFill>
                <a:latin typeface="Arial" panose="020B0604020202020204" pitchFamily="34" charset="0"/>
                <a:cs typeface="Arial" panose="020B0604020202020204" pitchFamily="34" charset="0"/>
              </a:rPr>
              <a:t>Association. </a:t>
            </a:r>
            <a:r>
              <a:rPr lang="en-US" sz="900" spc="-5" dirty="0">
                <a:solidFill>
                  <a:srgbClr val="231F20"/>
                </a:solidFill>
                <a:latin typeface="Arial" panose="020B0604020202020204" pitchFamily="34" charset="0"/>
                <a:cs typeface="Arial" panose="020B0604020202020204" pitchFamily="34" charset="0"/>
              </a:rPr>
              <a:t>D</a:t>
            </a:r>
            <a:r>
              <a:rPr lang="en-US" sz="900" spc="-40" dirty="0">
                <a:solidFill>
                  <a:srgbClr val="231F20"/>
                </a:solidFill>
                <a:latin typeface="Arial" panose="020B0604020202020204" pitchFamily="34" charset="0"/>
                <a:cs typeface="Arial" panose="020B0604020202020204" pitchFamily="34" charset="0"/>
              </a:rPr>
              <a:t>r</a:t>
            </a:r>
            <a:r>
              <a:rPr lang="en-US" sz="900" spc="-5" dirty="0">
                <a:solidFill>
                  <a:srgbClr val="231F20"/>
                </a:solidFill>
                <a:latin typeface="Arial" panose="020B0604020202020204" pitchFamily="34" charset="0"/>
                <a:cs typeface="Arial" panose="020B0604020202020204" pitchFamily="34" charset="0"/>
              </a:rPr>
              <a:t>.</a:t>
            </a:r>
            <a:r>
              <a:rPr lang="en-US" sz="900" dirty="0">
                <a:solidFill>
                  <a:srgbClr val="231F20"/>
                </a:solidFill>
                <a:latin typeface="Arial" panose="020B0604020202020204" pitchFamily="34" charset="0"/>
                <a:cs typeface="Arial" panose="020B0604020202020204" pitchFamily="34" charset="0"/>
              </a:rPr>
              <a:t> </a:t>
            </a:r>
            <a:r>
              <a:rPr lang="en-US" sz="900" spc="-5" dirty="0">
                <a:solidFill>
                  <a:srgbClr val="231F20"/>
                </a:solidFill>
                <a:latin typeface="Arial" panose="020B0604020202020204" pitchFamily="34" charset="0"/>
                <a:cs typeface="Arial" panose="020B0604020202020204" pitchFamily="34" charset="0"/>
              </a:rPr>
              <a:t>Levouni</a:t>
            </a:r>
            <a:r>
              <a:rPr lang="en-US" sz="900" dirty="0">
                <a:solidFill>
                  <a:srgbClr val="231F20"/>
                </a:solidFill>
                <a:latin typeface="Arial" panose="020B0604020202020204" pitchFamily="34" charset="0"/>
                <a:cs typeface="Arial" panose="020B0604020202020204" pitchFamily="34" charset="0"/>
              </a:rPr>
              <a:t>s </a:t>
            </a:r>
            <a:r>
              <a:rPr lang="en-US" sz="900" spc="-5" dirty="0">
                <a:solidFill>
                  <a:srgbClr val="231F20"/>
                </a:solidFill>
                <a:latin typeface="Arial" panose="020B0604020202020204" pitchFamily="34" charset="0"/>
                <a:cs typeface="Arial" panose="020B0604020202020204" pitchFamily="34" charset="0"/>
              </a:rPr>
              <a:t>ha</a:t>
            </a:r>
            <a:r>
              <a:rPr lang="en-US" sz="900" dirty="0">
                <a:solidFill>
                  <a:srgbClr val="231F20"/>
                </a:solidFill>
                <a:latin typeface="Arial" panose="020B0604020202020204" pitchFamily="34" charset="0"/>
                <a:cs typeface="Arial" panose="020B0604020202020204" pitchFamily="34" charset="0"/>
              </a:rPr>
              <a:t>s </a:t>
            </a:r>
            <a:r>
              <a:rPr lang="en-US" sz="900" spc="-5" dirty="0">
                <a:solidFill>
                  <a:srgbClr val="231F20"/>
                </a:solidFill>
                <a:latin typeface="Arial" panose="020B0604020202020204" pitchFamily="34" charset="0"/>
                <a:cs typeface="Arial" panose="020B0604020202020204" pitchFamily="34" charset="0"/>
              </a:rPr>
              <a:t>publishe</a:t>
            </a:r>
            <a:r>
              <a:rPr lang="en-US" sz="900" dirty="0">
                <a:solidFill>
                  <a:srgbClr val="231F20"/>
                </a:solidFill>
                <a:latin typeface="Arial" panose="020B0604020202020204" pitchFamily="34" charset="0"/>
                <a:cs typeface="Arial" panose="020B0604020202020204" pitchFamily="34" charset="0"/>
              </a:rPr>
              <a:t>d fourteen</a:t>
            </a:r>
            <a:r>
              <a:rPr lang="en-US" sz="900" spc="-5" dirty="0">
                <a:solidFill>
                  <a:srgbClr val="231F20"/>
                </a:solidFill>
                <a:latin typeface="Arial" panose="020B0604020202020204" pitchFamily="34" charset="0"/>
                <a:cs typeface="Arial" panose="020B0604020202020204" pitchFamily="34" charset="0"/>
              </a:rPr>
              <a:t> book</a:t>
            </a:r>
            <a:r>
              <a:rPr lang="en-US" sz="900" dirty="0">
                <a:solidFill>
                  <a:srgbClr val="231F20"/>
                </a:solidFill>
                <a:latin typeface="Arial" panose="020B0604020202020204" pitchFamily="34" charset="0"/>
                <a:cs typeface="Arial" panose="020B0604020202020204" pitchFamily="34" charset="0"/>
              </a:rPr>
              <a:t>s </a:t>
            </a:r>
            <a:r>
              <a:rPr lang="en-US" sz="900" spc="-5" dirty="0">
                <a:solidFill>
                  <a:srgbClr val="231F20"/>
                </a:solidFill>
                <a:latin typeface="Arial" panose="020B0604020202020204" pitchFamily="34" charset="0"/>
                <a:cs typeface="Arial" panose="020B0604020202020204" pitchFamily="34" charset="0"/>
              </a:rPr>
              <a:t>includin</a:t>
            </a:r>
            <a:r>
              <a:rPr lang="en-US" sz="900" dirty="0">
                <a:solidFill>
                  <a:srgbClr val="231F20"/>
                </a:solidFill>
                <a:latin typeface="Arial" panose="020B0604020202020204" pitchFamily="34" charset="0"/>
                <a:cs typeface="Arial" panose="020B0604020202020204" pitchFamily="34" charset="0"/>
              </a:rPr>
              <a:t>g the</a:t>
            </a:r>
            <a:r>
              <a:rPr lang="en-US" sz="900" spc="-5" dirty="0">
                <a:solidFill>
                  <a:srgbClr val="231F20"/>
                </a:solidFill>
                <a:latin typeface="Arial" panose="020B0604020202020204" pitchFamily="34" charset="0"/>
                <a:cs typeface="Arial" panose="020B0604020202020204" pitchFamily="34" charset="0"/>
              </a:rPr>
              <a:t> </a:t>
            </a:r>
            <a:r>
              <a:rPr lang="en-US" sz="900" dirty="0">
                <a:solidFill>
                  <a:srgbClr val="231F20"/>
                </a:solidFill>
                <a:latin typeface="Arial" panose="020B0604020202020204" pitchFamily="34" charset="0"/>
                <a:cs typeface="Arial" panose="020B0604020202020204" pitchFamily="34" charset="0"/>
              </a:rPr>
              <a:t>self-help</a:t>
            </a:r>
            <a:r>
              <a:rPr lang="en-US" sz="900" spc="-5" dirty="0">
                <a:solidFill>
                  <a:srgbClr val="231F20"/>
                </a:solidFill>
                <a:latin typeface="Arial" panose="020B0604020202020204" pitchFamily="34" charset="0"/>
                <a:cs typeface="Arial" panose="020B0604020202020204" pitchFamily="34" charset="0"/>
              </a:rPr>
              <a:t> paperbac</a:t>
            </a:r>
            <a:r>
              <a:rPr lang="en-US" sz="900" dirty="0">
                <a:solidFill>
                  <a:srgbClr val="231F20"/>
                </a:solidFill>
                <a:latin typeface="Arial" panose="020B0604020202020204" pitchFamily="34" charset="0"/>
                <a:cs typeface="Arial" panose="020B0604020202020204" pitchFamily="34" charset="0"/>
              </a:rPr>
              <a:t>k “Sober Siblings: How to Help</a:t>
            </a:r>
            <a:r>
              <a:rPr lang="en-US" sz="900" spc="-15" dirty="0">
                <a:solidFill>
                  <a:srgbClr val="231F20"/>
                </a:solidFill>
                <a:latin typeface="Arial" panose="020B0604020202020204" pitchFamily="34" charset="0"/>
                <a:cs typeface="Arial" panose="020B0604020202020204" pitchFamily="34" charset="0"/>
              </a:rPr>
              <a:t> </a:t>
            </a:r>
            <a:r>
              <a:rPr lang="en-US" sz="900" spc="-65" dirty="0">
                <a:solidFill>
                  <a:srgbClr val="231F20"/>
                </a:solidFill>
                <a:latin typeface="Arial" panose="020B0604020202020204" pitchFamily="34" charset="0"/>
                <a:cs typeface="Arial" panose="020B0604020202020204" pitchFamily="34" charset="0"/>
              </a:rPr>
              <a:t>Y</a:t>
            </a:r>
            <a:r>
              <a:rPr lang="en-US" sz="900" dirty="0">
                <a:solidFill>
                  <a:srgbClr val="231F20"/>
                </a:solidFill>
                <a:latin typeface="Arial" panose="020B0604020202020204" pitchFamily="34" charset="0"/>
                <a:cs typeface="Arial" panose="020B0604020202020204" pitchFamily="34" charset="0"/>
              </a:rPr>
              <a:t>our</a:t>
            </a:r>
            <a:r>
              <a:rPr lang="en-US" sz="900" spc="-40" dirty="0">
                <a:solidFill>
                  <a:srgbClr val="231F20"/>
                </a:solidFill>
                <a:latin typeface="Arial" panose="020B0604020202020204" pitchFamily="34" charset="0"/>
                <a:cs typeface="Arial" panose="020B0604020202020204" pitchFamily="34" charset="0"/>
              </a:rPr>
              <a:t> </a:t>
            </a:r>
            <a:r>
              <a:rPr lang="en-US" sz="900" dirty="0">
                <a:solidFill>
                  <a:srgbClr val="231F20"/>
                </a:solidFill>
                <a:latin typeface="Arial" panose="020B0604020202020204" pitchFamily="34" charset="0"/>
                <a:cs typeface="Arial" panose="020B0604020202020204" pitchFamily="34" charset="0"/>
              </a:rPr>
              <a:t>Alcoholic Brother or Sister—and Not Lose</a:t>
            </a:r>
            <a:r>
              <a:rPr lang="en-US" sz="900" spc="-15" dirty="0">
                <a:solidFill>
                  <a:srgbClr val="231F20"/>
                </a:solidFill>
                <a:latin typeface="Arial" panose="020B0604020202020204" pitchFamily="34" charset="0"/>
                <a:cs typeface="Arial" panose="020B0604020202020204" pitchFamily="34" charset="0"/>
              </a:rPr>
              <a:t> </a:t>
            </a:r>
            <a:r>
              <a:rPr lang="en-US" sz="900" spc="-65" dirty="0">
                <a:solidFill>
                  <a:srgbClr val="231F20"/>
                </a:solidFill>
                <a:latin typeface="Arial" panose="020B0604020202020204" pitchFamily="34" charset="0"/>
                <a:cs typeface="Arial" panose="020B0604020202020204" pitchFamily="34" charset="0"/>
              </a:rPr>
              <a:t>Y</a:t>
            </a:r>
            <a:r>
              <a:rPr lang="en-US" sz="900" dirty="0">
                <a:solidFill>
                  <a:srgbClr val="231F20"/>
                </a:solidFill>
                <a:latin typeface="Arial" panose="020B0604020202020204" pitchFamily="34" charset="0"/>
                <a:cs typeface="Arial" panose="020B0604020202020204" pitchFamily="34" charset="0"/>
              </a:rPr>
              <a:t>ourself.” </a:t>
            </a:r>
          </a:p>
          <a:p>
            <a:pPr marL="12700" marR="5080">
              <a:lnSpc>
                <a:spcPct val="99200"/>
              </a:lnSpc>
            </a:pPr>
            <a:endParaRPr lang="en-US" sz="900" b="1" spc="-140" dirty="0">
              <a:solidFill>
                <a:srgbClr val="231F20"/>
              </a:solidFill>
              <a:latin typeface="Arial" panose="020B0604020202020204" pitchFamily="34" charset="0"/>
              <a:cs typeface="Arial" panose="020B0604020202020204" pitchFamily="34" charset="0"/>
            </a:endParaRPr>
          </a:p>
          <a:p>
            <a:pPr marL="12700" marR="5080">
              <a:lnSpc>
                <a:spcPct val="99200"/>
              </a:lnSpc>
            </a:pPr>
            <a:r>
              <a:rPr lang="en-US" sz="900" b="1" spc="-140" dirty="0">
                <a:solidFill>
                  <a:srgbClr val="F63D41"/>
                </a:solidFill>
                <a:latin typeface="Arial" panose="020B0604020202020204" pitchFamily="34" charset="0"/>
                <a:cs typeface="Arial" panose="020B0604020202020204" pitchFamily="34" charset="0"/>
              </a:rPr>
              <a:t>Jame</a:t>
            </a:r>
            <a:r>
              <a:rPr lang="en-US" sz="900" b="1" spc="-110" dirty="0">
                <a:solidFill>
                  <a:srgbClr val="F63D41"/>
                </a:solidFill>
                <a:latin typeface="Arial" panose="020B0604020202020204" pitchFamily="34" charset="0"/>
                <a:cs typeface="Arial" panose="020B0604020202020204" pitchFamily="34" charset="0"/>
              </a:rPr>
              <a:t>s</a:t>
            </a:r>
            <a:r>
              <a:rPr lang="en-US" sz="900" b="1" spc="-50" dirty="0">
                <a:solidFill>
                  <a:srgbClr val="F63D41"/>
                </a:solidFill>
                <a:latin typeface="Arial" panose="020B0604020202020204" pitchFamily="34" charset="0"/>
                <a:cs typeface="Arial" panose="020B0604020202020204" pitchFamily="34" charset="0"/>
              </a:rPr>
              <a:t> </a:t>
            </a:r>
            <a:r>
              <a:rPr lang="en-US" sz="900" b="1" spc="-125" dirty="0">
                <a:solidFill>
                  <a:srgbClr val="F63D41"/>
                </a:solidFill>
                <a:latin typeface="Arial" panose="020B0604020202020204" pitchFamily="34" charset="0"/>
                <a:cs typeface="Arial" panose="020B0604020202020204" pitchFamily="34" charset="0"/>
              </a:rPr>
              <a:t>She</a:t>
            </a:r>
            <a:r>
              <a:rPr lang="en-US" sz="900" b="1" spc="-110" dirty="0">
                <a:solidFill>
                  <a:srgbClr val="F63D41"/>
                </a:solidFill>
                <a:latin typeface="Arial" panose="020B0604020202020204" pitchFamily="34" charset="0"/>
                <a:cs typeface="Arial" panose="020B0604020202020204" pitchFamily="34" charset="0"/>
              </a:rPr>
              <a:t>r</a:t>
            </a:r>
            <a:r>
              <a:rPr lang="en-US" sz="900" b="1" spc="-125" dirty="0">
                <a:solidFill>
                  <a:srgbClr val="F63D41"/>
                </a:solidFill>
                <a:latin typeface="Arial" panose="020B0604020202020204" pitchFamily="34" charset="0"/>
                <a:cs typeface="Arial" panose="020B0604020202020204" pitchFamily="34" charset="0"/>
              </a:rPr>
              <a:t>e</a:t>
            </a:r>
            <a:r>
              <a:rPr lang="en-US" sz="900" b="1" spc="-180" dirty="0">
                <a:solidFill>
                  <a:srgbClr val="F63D41"/>
                </a:solidFill>
                <a:latin typeface="Arial" panose="020B0604020202020204" pitchFamily="34" charset="0"/>
                <a:cs typeface="Arial" panose="020B0604020202020204" pitchFamily="34" charset="0"/>
              </a:rPr>
              <a:t>r</a:t>
            </a:r>
            <a:r>
              <a:rPr lang="en-US" sz="900" b="1" spc="-65" dirty="0">
                <a:solidFill>
                  <a:srgbClr val="F63D41"/>
                </a:solidFill>
                <a:latin typeface="Arial" panose="020B0604020202020204" pitchFamily="34" charset="0"/>
                <a:cs typeface="Arial" panose="020B0604020202020204" pitchFamily="34" charset="0"/>
              </a:rPr>
              <a:t>,</a:t>
            </a:r>
            <a:r>
              <a:rPr lang="en-US" sz="900" b="1" spc="-50" dirty="0">
                <a:solidFill>
                  <a:srgbClr val="F63D41"/>
                </a:solidFill>
                <a:latin typeface="Arial" panose="020B0604020202020204" pitchFamily="34" charset="0"/>
                <a:cs typeface="Arial" panose="020B0604020202020204" pitchFamily="34" charset="0"/>
              </a:rPr>
              <a:t> </a:t>
            </a:r>
            <a:r>
              <a:rPr lang="en-US" sz="900" b="1" spc="-170" dirty="0">
                <a:solidFill>
                  <a:srgbClr val="F63D41"/>
                </a:solidFill>
                <a:latin typeface="Arial" panose="020B0604020202020204" pitchFamily="34" charset="0"/>
                <a:cs typeface="Arial" panose="020B0604020202020204" pitchFamily="34" charset="0"/>
              </a:rPr>
              <a:t>M</a:t>
            </a:r>
            <a:r>
              <a:rPr lang="en-US" sz="900" b="1" spc="-204" dirty="0">
                <a:solidFill>
                  <a:srgbClr val="F63D41"/>
                </a:solidFill>
                <a:latin typeface="Arial" panose="020B0604020202020204" pitchFamily="34" charset="0"/>
                <a:cs typeface="Arial" panose="020B0604020202020204" pitchFamily="34" charset="0"/>
              </a:rPr>
              <a:t>D</a:t>
            </a:r>
            <a:r>
              <a:rPr lang="en-US" sz="900" b="1" spc="-65" dirty="0">
                <a:solidFill>
                  <a:srgbClr val="F63D41"/>
                </a:solidFill>
                <a:latin typeface="Arial" panose="020B0604020202020204" pitchFamily="34" charset="0"/>
                <a:cs typeface="Arial" panose="020B0604020202020204" pitchFamily="34" charset="0"/>
              </a:rPr>
              <a:t>,</a:t>
            </a:r>
            <a:r>
              <a:rPr lang="en-US" sz="900" b="1" spc="-75" dirty="0">
                <a:solidFill>
                  <a:srgbClr val="F63D41"/>
                </a:solidFill>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is a PGY</a:t>
            </a:r>
            <a:r>
              <a:rPr lang="en-US" sz="900" spc="-1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III Psychiatry Resident at Rutgers New Jersey Medical</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School.</a:t>
            </a:r>
            <a:r>
              <a:rPr lang="en-US" sz="900" spc="-5" dirty="0">
                <a:latin typeface="Arial" panose="020B0604020202020204" pitchFamily="34" charset="0"/>
                <a:cs typeface="Arial" panose="020B0604020202020204" pitchFamily="34" charset="0"/>
              </a:rPr>
              <a:t> He studied English Literature and Law at NYU where he graduated cum laude</a:t>
            </a:r>
            <a:r>
              <a:rPr lang="en-US" sz="900" dirty="0">
                <a:latin typeface="Arial" panose="020B0604020202020204" pitchFamily="34" charset="0"/>
                <a:cs typeface="Arial" panose="020B0604020202020204" pitchFamily="34" charset="0"/>
              </a:rPr>
              <a:t>. During college, he worked for The Legal Aid Society of Manhattan and NYC Council. </a:t>
            </a:r>
            <a:r>
              <a:rPr lang="en-US" sz="900" spc="-5" dirty="0">
                <a:latin typeface="Arial" panose="020B0604020202020204" pitchFamily="34" charset="0"/>
                <a:cs typeface="Arial" panose="020B0604020202020204" pitchFamily="34" charset="0"/>
              </a:rPr>
              <a:t>He attende</a:t>
            </a:r>
            <a:r>
              <a:rPr lang="en-US" sz="900" dirty="0">
                <a:latin typeface="Arial" panose="020B0604020202020204" pitchFamily="34" charset="0"/>
                <a:cs typeface="Arial" panose="020B0604020202020204" pitchFamily="34" charset="0"/>
              </a:rPr>
              <a:t>d </a:t>
            </a:r>
            <a:r>
              <a:rPr lang="en-US" sz="900" spc="-5" dirty="0">
                <a:latin typeface="Arial" panose="020B0604020202020204" pitchFamily="34" charset="0"/>
                <a:cs typeface="Arial" panose="020B0604020202020204" pitchFamily="34" charset="0"/>
              </a:rPr>
              <a:t>Rutger</a:t>
            </a:r>
            <a:r>
              <a:rPr lang="en-US" sz="900" dirty="0">
                <a:latin typeface="Arial" panose="020B0604020202020204" pitchFamily="34" charset="0"/>
                <a:cs typeface="Arial" panose="020B0604020202020204" pitchFamily="34" charset="0"/>
              </a:rPr>
              <a:t>s </a:t>
            </a:r>
            <a:r>
              <a:rPr lang="en-US" sz="900" spc="-5" dirty="0">
                <a:latin typeface="Arial" panose="020B0604020202020204" pitchFamily="34" charset="0"/>
                <a:cs typeface="Arial" panose="020B0604020202020204" pitchFamily="34" charset="0"/>
              </a:rPr>
              <a:t>NJM</a:t>
            </a:r>
            <a:r>
              <a:rPr lang="en-US" sz="900" dirty="0">
                <a:latin typeface="Arial" panose="020B0604020202020204" pitchFamily="34" charset="0"/>
                <a:cs typeface="Arial" panose="020B0604020202020204" pitchFamily="34" charset="0"/>
              </a:rPr>
              <a:t>S, where he received the Psychiatry Faculty Award for Outstanding Achievement </a:t>
            </a:r>
            <a:r>
              <a:rPr lang="en-US" sz="900" spc="-5" dirty="0">
                <a:latin typeface="Arial" panose="020B0604020202020204" pitchFamily="34" charset="0"/>
                <a:cs typeface="Arial" panose="020B0604020202020204" pitchFamily="34" charset="0"/>
              </a:rPr>
              <a:t>an</a:t>
            </a:r>
            <a:r>
              <a:rPr lang="en-US" sz="900" dirty="0">
                <a:latin typeface="Arial" panose="020B0604020202020204" pitchFamily="34" charset="0"/>
                <a:cs typeface="Arial" panose="020B0604020202020204" pitchFamily="34" charset="0"/>
              </a:rPr>
              <a:t>d </a:t>
            </a:r>
            <a:r>
              <a:rPr lang="en-US" sz="900" spc="-5" dirty="0">
                <a:latin typeface="Arial" panose="020B0604020202020204" pitchFamily="34" charset="0"/>
                <a:cs typeface="Arial" panose="020B0604020202020204" pitchFamily="34" charset="0"/>
              </a:rPr>
              <a:t>ha</a:t>
            </a:r>
            <a:r>
              <a:rPr lang="en-US" sz="900" dirty="0">
                <a:latin typeface="Arial" panose="020B0604020202020204" pitchFamily="34" charset="0"/>
                <a:cs typeface="Arial" panose="020B0604020202020204" pitchFamily="34" charset="0"/>
              </a:rPr>
              <a:t>s </a:t>
            </a:r>
            <a:r>
              <a:rPr lang="en-US" sz="900" spc="-5" dirty="0">
                <a:latin typeface="Arial" panose="020B0604020202020204" pitchFamily="34" charset="0"/>
                <a:cs typeface="Arial" panose="020B0604020202020204" pitchFamily="34" charset="0"/>
              </a:rPr>
              <a:t>presente</a:t>
            </a:r>
            <a:r>
              <a:rPr lang="en-US" sz="900" dirty="0">
                <a:latin typeface="Arial" panose="020B0604020202020204" pitchFamily="34" charset="0"/>
                <a:cs typeface="Arial" panose="020B0604020202020204" pitchFamily="34" charset="0"/>
              </a:rPr>
              <a:t>d </a:t>
            </a:r>
            <a:r>
              <a:rPr lang="en-US" sz="900" spc="-5" dirty="0">
                <a:latin typeface="Arial" panose="020B0604020202020204" pitchFamily="34" charset="0"/>
                <a:cs typeface="Arial" panose="020B0604020202020204" pitchFamily="34" charset="0"/>
              </a:rPr>
              <a:t>poster</a:t>
            </a:r>
            <a:r>
              <a:rPr lang="en-US" sz="900" dirty="0">
                <a:latin typeface="Arial" panose="020B0604020202020204" pitchFamily="34" charset="0"/>
                <a:cs typeface="Arial" panose="020B0604020202020204" pitchFamily="34" charset="0"/>
              </a:rPr>
              <a:t>s </a:t>
            </a:r>
            <a:r>
              <a:rPr lang="en-US" sz="900" spc="-5"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 several</a:t>
            </a:r>
            <a:r>
              <a:rPr lang="en-US" sz="900" spc="-5" dirty="0">
                <a:latin typeface="Arial" panose="020B0604020202020204" pitchFamily="34" charset="0"/>
                <a:cs typeface="Arial" panose="020B0604020202020204" pitchFamily="34" charset="0"/>
              </a:rPr>
              <a:t> annua</a:t>
            </a:r>
            <a:r>
              <a:rPr lang="en-US" sz="900" dirty="0">
                <a:latin typeface="Arial" panose="020B0604020202020204" pitchFamily="34" charset="0"/>
                <a:cs typeface="Arial" panose="020B0604020202020204" pitchFamily="34" charset="0"/>
              </a:rPr>
              <a:t>l meetings </a:t>
            </a:r>
            <a:r>
              <a:rPr lang="en-US" sz="900" spc="-5"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f the</a:t>
            </a:r>
            <a:r>
              <a:rPr lang="en-US" sz="900" spc="-4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American</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Psychiatric</a:t>
            </a:r>
            <a:r>
              <a:rPr lang="en-US" sz="900" spc="-4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Association. </a:t>
            </a:r>
          </a:p>
        </p:txBody>
      </p:sp>
      <p:sp>
        <p:nvSpPr>
          <p:cNvPr id="26" name="TextBox 25">
            <a:extLst>
              <a:ext uri="{FF2B5EF4-FFF2-40B4-BE49-F238E27FC236}">
                <a16:creationId xmlns:a16="http://schemas.microsoft.com/office/drawing/2014/main" id="{341E0EE0-B9A8-4080-9F3C-C9917D06D9E9}"/>
              </a:ext>
            </a:extLst>
          </p:cNvPr>
          <p:cNvSpPr txBox="1"/>
          <p:nvPr/>
        </p:nvSpPr>
        <p:spPr>
          <a:xfrm>
            <a:off x="4953000" y="6553200"/>
            <a:ext cx="4991431" cy="962315"/>
          </a:xfrm>
          <a:prstGeom prst="rect">
            <a:avLst/>
          </a:prstGeom>
          <a:noFill/>
        </p:spPr>
        <p:txBody>
          <a:bodyPr wrap="none" rtlCol="0">
            <a:spAutoFit/>
          </a:bodyPr>
          <a:lstStyle/>
          <a:p>
            <a:pPr marL="37465">
              <a:lnSpc>
                <a:spcPct val="100000"/>
              </a:lnSpc>
            </a:pPr>
            <a:r>
              <a:rPr lang="en-US" sz="1200" b="1" dirty="0">
                <a:solidFill>
                  <a:srgbClr val="F63D41"/>
                </a:solidFill>
                <a:latin typeface="Arial Rounded MT Bold" panose="020F0704030504030204" pitchFamily="34" charset="0"/>
                <a:cs typeface="Arial" panose="020B0604020202020204" pitchFamily="34" charset="0"/>
              </a:rPr>
              <a:t>L</a:t>
            </a:r>
            <a:r>
              <a:rPr lang="en-US" sz="1200" b="1" spc="-5" dirty="0">
                <a:solidFill>
                  <a:srgbClr val="F63D41"/>
                </a:solidFill>
                <a:latin typeface="Arial Rounded MT Bold" panose="020F0704030504030204" pitchFamily="34" charset="0"/>
                <a:cs typeface="Arial" panose="020B0604020202020204" pitchFamily="34" charset="0"/>
              </a:rPr>
              <a:t>EARNING OBJECTIVES:</a:t>
            </a:r>
            <a:endParaRPr lang="en-US" sz="1200" dirty="0">
              <a:latin typeface="Arial Rounded MT Bold" panose="020F0704030504030204" pitchFamily="34" charset="0"/>
              <a:cs typeface="Arial" panose="020B0604020202020204" pitchFamily="34" charset="0"/>
            </a:endParaRPr>
          </a:p>
          <a:p>
            <a:pPr marL="37465">
              <a:lnSpc>
                <a:spcPct val="100000"/>
              </a:lnSpc>
              <a:spcBef>
                <a:spcPts val="60"/>
              </a:spcBef>
            </a:pPr>
            <a:r>
              <a:rPr lang="en-US" sz="800" dirty="0">
                <a:latin typeface="Arial" panose="020B0604020202020204" pitchFamily="34" charset="0"/>
                <a:cs typeface="Arial" panose="020B0604020202020204" pitchFamily="34" charset="0"/>
              </a:rPr>
              <a:t>At the</a:t>
            </a:r>
            <a:r>
              <a:rPr lang="en-US" sz="800" spc="-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conclu</a:t>
            </a:r>
            <a:r>
              <a:rPr lang="en-US" sz="800" spc="-5" dirty="0">
                <a:latin typeface="Arial" panose="020B0604020202020204" pitchFamily="34" charset="0"/>
                <a:cs typeface="Arial" panose="020B0604020202020204" pitchFamily="34" charset="0"/>
              </a:rPr>
              <a:t>sio</a:t>
            </a:r>
            <a:r>
              <a:rPr lang="en-US" sz="800" dirty="0">
                <a:latin typeface="Arial" panose="020B0604020202020204" pitchFamily="34" charset="0"/>
                <a:cs typeface="Arial" panose="020B0604020202020204" pitchFamily="34" charset="0"/>
              </a:rPr>
              <a:t>n </a:t>
            </a:r>
            <a:r>
              <a:rPr lang="en-US" sz="800" spc="-5" dirty="0">
                <a:latin typeface="Arial" panose="020B0604020202020204" pitchFamily="34" charset="0"/>
                <a:cs typeface="Arial" panose="020B0604020202020204" pitchFamily="34" charset="0"/>
              </a:rPr>
              <a:t>o</a:t>
            </a:r>
            <a:r>
              <a:rPr lang="en-US" sz="800" dirty="0">
                <a:latin typeface="Arial" panose="020B0604020202020204" pitchFamily="34" charset="0"/>
                <a:cs typeface="Arial" panose="020B0604020202020204" pitchFamily="34" charset="0"/>
              </a:rPr>
              <a:t>f this</a:t>
            </a:r>
            <a:r>
              <a:rPr lang="en-US" sz="800" spc="-5" dirty="0">
                <a:latin typeface="Arial" panose="020B0604020202020204" pitchFamily="34" charset="0"/>
                <a:cs typeface="Arial" panose="020B0604020202020204" pitchFamily="34" charset="0"/>
              </a:rPr>
              <a:t> program</a:t>
            </a:r>
            <a:r>
              <a:rPr lang="en-US" sz="800" dirty="0">
                <a:latin typeface="Arial" panose="020B0604020202020204" pitchFamily="34" charset="0"/>
                <a:cs typeface="Arial" panose="020B0604020202020204" pitchFamily="34" charset="0"/>
              </a:rPr>
              <a:t>, </a:t>
            </a:r>
            <a:r>
              <a:rPr lang="en-US" sz="800" spc="-5" dirty="0">
                <a:latin typeface="Arial" panose="020B0604020202020204" pitchFamily="34" charset="0"/>
                <a:cs typeface="Arial" panose="020B0604020202020204" pitchFamily="34" charset="0"/>
              </a:rPr>
              <a:t>participant</a:t>
            </a:r>
            <a:r>
              <a:rPr lang="en-US" sz="800" dirty="0">
                <a:latin typeface="Arial" panose="020B0604020202020204" pitchFamily="34" charset="0"/>
                <a:cs typeface="Arial" panose="020B0604020202020204" pitchFamily="34" charset="0"/>
              </a:rPr>
              <a:t>s should</a:t>
            </a:r>
            <a:r>
              <a:rPr lang="en-US" sz="800" spc="-5" dirty="0">
                <a:latin typeface="Arial" panose="020B0604020202020204" pitchFamily="34" charset="0"/>
                <a:cs typeface="Arial" panose="020B0604020202020204" pitchFamily="34" charset="0"/>
              </a:rPr>
              <a:t> b</a:t>
            </a:r>
            <a:r>
              <a:rPr lang="en-US" sz="800" dirty="0">
                <a:latin typeface="Arial" panose="020B0604020202020204" pitchFamily="34" charset="0"/>
                <a:cs typeface="Arial" panose="020B0604020202020204" pitchFamily="34" charset="0"/>
              </a:rPr>
              <a:t>e </a:t>
            </a:r>
            <a:r>
              <a:rPr lang="en-US" sz="800" spc="-5" dirty="0">
                <a:latin typeface="Arial" panose="020B0604020202020204" pitchFamily="34" charset="0"/>
                <a:cs typeface="Arial" panose="020B0604020202020204" pitchFamily="34" charset="0"/>
              </a:rPr>
              <a:t>abl</a:t>
            </a:r>
            <a:r>
              <a:rPr lang="en-US" sz="800" dirty="0">
                <a:latin typeface="Arial" panose="020B0604020202020204" pitchFamily="34" charset="0"/>
                <a:cs typeface="Arial" panose="020B0604020202020204" pitchFamily="34" charset="0"/>
              </a:rPr>
              <a:t>e to:</a:t>
            </a:r>
          </a:p>
          <a:p>
            <a:pPr marL="235585" marR="417195" indent="-113030">
              <a:lnSpc>
                <a:spcPct val="114599"/>
              </a:lnSpc>
              <a:buAutoNum type="arabicPeriod"/>
              <a:tabLst>
                <a:tab pos="236220" algn="l"/>
              </a:tabLst>
            </a:pPr>
            <a:r>
              <a:rPr lang="en-US" sz="800" spc="-5" dirty="0">
                <a:latin typeface="Arial" panose="020B0604020202020204" pitchFamily="34" charset="0"/>
                <a:cs typeface="Arial" panose="020B0604020202020204" pitchFamily="34" charset="0"/>
              </a:rPr>
              <a:t>List five forms of Technological Addictions as they appear in the scientific literature of 2019.</a:t>
            </a:r>
            <a:endParaRPr lang="en-US" sz="800" dirty="0">
              <a:latin typeface="Arial" panose="020B0604020202020204" pitchFamily="34" charset="0"/>
              <a:cs typeface="Arial" panose="020B0604020202020204" pitchFamily="34" charset="0"/>
            </a:endParaRPr>
          </a:p>
          <a:p>
            <a:pPr marL="235585" indent="-113030">
              <a:lnSpc>
                <a:spcPct val="100000"/>
              </a:lnSpc>
              <a:spcBef>
                <a:spcPts val="140"/>
              </a:spcBef>
              <a:buAutoNum type="arabicPeriod"/>
              <a:tabLst>
                <a:tab pos="236220" algn="l"/>
              </a:tabLst>
            </a:pPr>
            <a:r>
              <a:rPr lang="en-US" sz="800" spc="-5" dirty="0">
                <a:latin typeface="Arial" panose="020B0604020202020204" pitchFamily="34" charset="0"/>
                <a:cs typeface="Arial" panose="020B0604020202020204" pitchFamily="34" charset="0"/>
              </a:rPr>
              <a:t>Describe the psychology and culture surrounding non-pathological use of technology.</a:t>
            </a:r>
            <a:endParaRPr lang="en-US" sz="800" dirty="0">
              <a:latin typeface="Arial" panose="020B0604020202020204" pitchFamily="34" charset="0"/>
              <a:cs typeface="Arial" panose="020B0604020202020204" pitchFamily="34" charset="0"/>
            </a:endParaRPr>
          </a:p>
          <a:p>
            <a:pPr marL="235585" indent="-113030">
              <a:lnSpc>
                <a:spcPct val="100000"/>
              </a:lnSpc>
              <a:spcBef>
                <a:spcPts val="140"/>
              </a:spcBef>
              <a:buAutoNum type="arabicPeriod"/>
              <a:tabLst>
                <a:tab pos="236220" algn="l"/>
              </a:tabLst>
            </a:pPr>
            <a:r>
              <a:rPr lang="en-US" sz="800" spc="-5" dirty="0">
                <a:latin typeface="Arial" panose="020B0604020202020204" pitchFamily="34" charset="0"/>
                <a:cs typeface="Arial" panose="020B0604020202020204" pitchFamily="34" charset="0"/>
              </a:rPr>
              <a:t>Describ</a:t>
            </a:r>
            <a:r>
              <a:rPr lang="en-US" sz="800" dirty="0">
                <a:latin typeface="Arial" panose="020B0604020202020204" pitchFamily="34" charset="0"/>
                <a:cs typeface="Arial" panose="020B0604020202020204" pitchFamily="34" charset="0"/>
              </a:rPr>
              <a:t>e </a:t>
            </a:r>
            <a:r>
              <a:rPr lang="en-US" sz="800" spc="-5" dirty="0">
                <a:latin typeface="Arial" panose="020B0604020202020204" pitchFamily="34" charset="0"/>
                <a:cs typeface="Arial" panose="020B0604020202020204" pitchFamily="34" charset="0"/>
              </a:rPr>
              <a:t>advance</a:t>
            </a:r>
            <a:r>
              <a:rPr lang="en-US" sz="800" dirty="0">
                <a:latin typeface="Arial" panose="020B0604020202020204" pitchFamily="34" charset="0"/>
                <a:cs typeface="Arial" panose="020B0604020202020204" pitchFamily="34" charset="0"/>
              </a:rPr>
              <a:t>s </a:t>
            </a:r>
            <a:r>
              <a:rPr lang="en-US" sz="800" spc="-5" dirty="0">
                <a:latin typeface="Arial" panose="020B0604020202020204" pitchFamily="34" charset="0"/>
                <a:cs typeface="Arial" panose="020B0604020202020204" pitchFamily="34" charset="0"/>
              </a:rPr>
              <a:t>i</a:t>
            </a:r>
            <a:r>
              <a:rPr lang="en-US" sz="800" dirty="0">
                <a:latin typeface="Arial" panose="020B0604020202020204" pitchFamily="34" charset="0"/>
                <a:cs typeface="Arial" panose="020B0604020202020204" pitchFamily="34" charset="0"/>
              </a:rPr>
              <a:t>n the</a:t>
            </a:r>
            <a:r>
              <a:rPr lang="en-US" sz="800" spc="-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treatment</a:t>
            </a:r>
            <a:r>
              <a:rPr lang="en-US" sz="800" spc="-5" dirty="0">
                <a:latin typeface="Arial" panose="020B0604020202020204" pitchFamily="34" charset="0"/>
                <a:cs typeface="Arial" panose="020B0604020202020204" pitchFamily="34" charset="0"/>
              </a:rPr>
              <a:t> o</a:t>
            </a:r>
            <a:r>
              <a:rPr lang="en-US" sz="800" dirty="0">
                <a:latin typeface="Arial" panose="020B0604020202020204" pitchFamily="34" charset="0"/>
                <a:cs typeface="Arial" panose="020B0604020202020204" pitchFamily="34" charset="0"/>
              </a:rPr>
              <a:t>f Major</a:t>
            </a:r>
            <a:r>
              <a:rPr lang="en-US" sz="800" spc="-5" dirty="0">
                <a:latin typeface="Arial" panose="020B0604020202020204" pitchFamily="34" charset="0"/>
                <a:cs typeface="Arial" panose="020B0604020202020204" pitchFamily="34" charset="0"/>
              </a:rPr>
              <a:t> Depressiv</a:t>
            </a:r>
            <a:r>
              <a:rPr lang="en-US" sz="800" dirty="0">
                <a:latin typeface="Arial" panose="020B0604020202020204" pitchFamily="34" charset="0"/>
                <a:cs typeface="Arial" panose="020B0604020202020204" pitchFamily="34" charset="0"/>
              </a:rPr>
              <a:t>e </a:t>
            </a:r>
            <a:r>
              <a:rPr lang="en-US" sz="800" spc="-5" dirty="0">
                <a:latin typeface="Arial" panose="020B0604020202020204" pitchFamily="34" charset="0"/>
                <a:cs typeface="Arial" panose="020B0604020202020204" pitchFamily="34" charset="0"/>
              </a:rPr>
              <a:t>disorde</a:t>
            </a:r>
            <a:r>
              <a:rPr lang="en-US" sz="800" dirty="0">
                <a:latin typeface="Arial" panose="020B0604020202020204" pitchFamily="34" charset="0"/>
                <a:cs typeface="Arial" panose="020B0604020202020204" pitchFamily="34" charset="0"/>
              </a:rPr>
              <a:t>r </a:t>
            </a:r>
            <a:r>
              <a:rPr lang="en-US" sz="800" spc="-5" dirty="0">
                <a:latin typeface="Arial" panose="020B0604020202020204" pitchFamily="34" charset="0"/>
                <a:cs typeface="Arial" panose="020B0604020202020204" pitchFamily="34" charset="0"/>
              </a:rPr>
              <a:t>an</a:t>
            </a:r>
            <a:r>
              <a:rPr lang="en-US" sz="800" dirty="0">
                <a:latin typeface="Arial" panose="020B0604020202020204" pitchFamily="34" charset="0"/>
                <a:cs typeface="Arial" panose="020B0604020202020204" pitchFamily="34" charset="0"/>
              </a:rPr>
              <a:t>d </a:t>
            </a:r>
            <a:r>
              <a:rPr lang="en-US" sz="800" spc="-5" dirty="0">
                <a:latin typeface="Arial" panose="020B0604020202020204" pitchFamily="34" charset="0"/>
                <a:cs typeface="Arial" panose="020B0604020202020204" pitchFamily="34" charset="0"/>
              </a:rPr>
              <a:t>borderlin</a:t>
            </a:r>
            <a:r>
              <a:rPr lang="en-US" sz="800" dirty="0">
                <a:latin typeface="Arial" panose="020B0604020202020204" pitchFamily="34" charset="0"/>
                <a:cs typeface="Arial" panose="020B0604020202020204" pitchFamily="34" charset="0"/>
              </a:rPr>
              <a:t>e </a:t>
            </a:r>
            <a:r>
              <a:rPr lang="en-US" sz="800" spc="-5" dirty="0">
                <a:latin typeface="Arial" panose="020B0604020202020204" pitchFamily="34" charset="0"/>
                <a:cs typeface="Arial" panose="020B0604020202020204" pitchFamily="34" charset="0"/>
              </a:rPr>
              <a:t>personalit</a:t>
            </a:r>
            <a:r>
              <a:rPr lang="en-US" sz="800" dirty="0">
                <a:latin typeface="Arial" panose="020B0604020202020204" pitchFamily="34" charset="0"/>
                <a:cs typeface="Arial" panose="020B0604020202020204" pitchFamily="34" charset="0"/>
              </a:rPr>
              <a:t>y </a:t>
            </a:r>
            <a:r>
              <a:rPr lang="en-US" sz="800" spc="-5" dirty="0">
                <a:latin typeface="Arial" panose="020B0604020202020204" pitchFamily="34" charset="0"/>
                <a:cs typeface="Arial" panose="020B0604020202020204" pitchFamily="34" charset="0"/>
              </a:rPr>
              <a:t>disorde</a:t>
            </a:r>
            <a:r>
              <a:rPr lang="en-US" sz="800" spc="-40" dirty="0">
                <a:latin typeface="Arial" panose="020B0604020202020204" pitchFamily="34" charset="0"/>
                <a:cs typeface="Arial" panose="020B0604020202020204" pitchFamily="34" charset="0"/>
              </a:rPr>
              <a:t>r</a:t>
            </a:r>
            <a:r>
              <a:rPr lang="en-US" sz="800" spc="-5" dirty="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p>
            <a:pPr marL="235585" indent="-113030">
              <a:lnSpc>
                <a:spcPct val="100000"/>
              </a:lnSpc>
              <a:spcBef>
                <a:spcPts val="140"/>
              </a:spcBef>
              <a:buAutoNum type="arabicPeriod"/>
              <a:tabLst>
                <a:tab pos="236220" algn="l"/>
              </a:tabLst>
            </a:pPr>
            <a:r>
              <a:rPr lang="en-US" sz="800" spc="-5" dirty="0">
                <a:latin typeface="Arial" panose="020B0604020202020204" pitchFamily="34" charset="0"/>
                <a:cs typeface="Arial" panose="020B0604020202020204" pitchFamily="34" charset="0"/>
              </a:rPr>
              <a:t>Recogniz</a:t>
            </a:r>
            <a:r>
              <a:rPr lang="en-US" sz="800" dirty="0">
                <a:latin typeface="Arial" panose="020B0604020202020204" pitchFamily="34" charset="0"/>
                <a:cs typeface="Arial" panose="020B0604020202020204" pitchFamily="34" charset="0"/>
              </a:rPr>
              <a:t>e trauma</a:t>
            </a:r>
            <a:r>
              <a:rPr lang="en-US" sz="800" spc="-5" dirty="0">
                <a:latin typeface="Arial" panose="020B0604020202020204" pitchFamily="34" charset="0"/>
                <a:cs typeface="Arial" panose="020B0604020202020204" pitchFamily="34" charset="0"/>
              </a:rPr>
              <a:t> a</a:t>
            </a:r>
            <a:r>
              <a:rPr lang="en-US" sz="800" dirty="0">
                <a:latin typeface="Arial" panose="020B0604020202020204" pitchFamily="34" charset="0"/>
                <a:cs typeface="Arial" panose="020B0604020202020204" pitchFamily="34" charset="0"/>
              </a:rPr>
              <a:t>nd</a:t>
            </a:r>
            <a:r>
              <a:rPr lang="en-US" sz="800" spc="-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migrant</a:t>
            </a:r>
            <a:r>
              <a:rPr lang="en-US" sz="800" spc="-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mental</a:t>
            </a:r>
            <a:r>
              <a:rPr lang="en-US" sz="800" spc="-5" dirty="0">
                <a:latin typeface="Arial" panose="020B0604020202020204" pitchFamily="34" charset="0"/>
                <a:cs typeface="Arial" panose="020B0604020202020204" pitchFamily="34" charset="0"/>
              </a:rPr>
              <a:t> healt</a:t>
            </a:r>
            <a:r>
              <a:rPr lang="en-US" sz="800" dirty="0">
                <a:latin typeface="Arial" panose="020B0604020202020204" pitchFamily="34" charset="0"/>
                <a:cs typeface="Arial" panose="020B0604020202020204" pitchFamily="34" charset="0"/>
              </a:rPr>
              <a:t>h </a:t>
            </a:r>
            <a:r>
              <a:rPr lang="en-US" sz="800" spc="-5" dirty="0">
                <a:latin typeface="Arial" panose="020B0604020202020204" pitchFamily="34" charset="0"/>
                <a:cs typeface="Arial" panose="020B0604020202020204" pitchFamily="34" charset="0"/>
              </a:rPr>
              <a:t>issues.</a:t>
            </a:r>
            <a:endParaRPr lang="en-US" sz="800" dirty="0">
              <a:latin typeface="Arial" panose="020B0604020202020204" pitchFamily="34" charset="0"/>
              <a:cs typeface="Arial" panose="020B0604020202020204" pitchFamily="34" charset="0"/>
            </a:endParaRPr>
          </a:p>
        </p:txBody>
      </p:sp>
      <p:sp>
        <p:nvSpPr>
          <p:cNvPr id="94" name="object 41">
            <a:extLst>
              <a:ext uri="{FF2B5EF4-FFF2-40B4-BE49-F238E27FC236}">
                <a16:creationId xmlns:a16="http://schemas.microsoft.com/office/drawing/2014/main" id="{AE4B9D74-F316-41FD-8B13-C8AF2C415587}"/>
              </a:ext>
            </a:extLst>
          </p:cNvPr>
          <p:cNvSpPr/>
          <p:nvPr/>
        </p:nvSpPr>
        <p:spPr>
          <a:xfrm>
            <a:off x="10287000" y="4343400"/>
            <a:ext cx="228600" cy="228600"/>
          </a:xfrm>
          <a:prstGeom prst="rect">
            <a:avLst/>
          </a:prstGeom>
          <a:blipFill>
            <a:blip r:embed="rId6" cstate="print"/>
            <a:stretch>
              <a:fillRect/>
            </a:stretch>
          </a:blipFill>
        </p:spPr>
        <p:txBody>
          <a:bodyPr wrap="square" lIns="0" tIns="0" rIns="0" bIns="0" rtlCol="0"/>
          <a:lstStyle/>
          <a:p>
            <a:endParaRPr/>
          </a:p>
        </p:txBody>
      </p:sp>
      <p:sp>
        <p:nvSpPr>
          <p:cNvPr id="95" name="object 42">
            <a:extLst>
              <a:ext uri="{FF2B5EF4-FFF2-40B4-BE49-F238E27FC236}">
                <a16:creationId xmlns:a16="http://schemas.microsoft.com/office/drawing/2014/main" id="{3FD54C69-DD21-46C9-8396-6DA098A3FC69}"/>
              </a:ext>
            </a:extLst>
          </p:cNvPr>
          <p:cNvSpPr/>
          <p:nvPr/>
        </p:nvSpPr>
        <p:spPr>
          <a:xfrm>
            <a:off x="10287000" y="3429000"/>
            <a:ext cx="304800" cy="228600"/>
          </a:xfrm>
          <a:prstGeom prst="rect">
            <a:avLst/>
          </a:prstGeom>
          <a:blipFill>
            <a:blip r:embed="rId7" cstate="print"/>
            <a:stretch>
              <a:fillRect/>
            </a:stretch>
          </a:blipFill>
        </p:spPr>
        <p:txBody>
          <a:bodyPr wrap="square" lIns="0" tIns="0" rIns="0" bIns="0" rtlCol="0"/>
          <a:lstStyle/>
          <a:p>
            <a:endParaRPr/>
          </a:p>
        </p:txBody>
      </p:sp>
      <p:sp>
        <p:nvSpPr>
          <p:cNvPr id="96" name="object 43">
            <a:extLst>
              <a:ext uri="{FF2B5EF4-FFF2-40B4-BE49-F238E27FC236}">
                <a16:creationId xmlns:a16="http://schemas.microsoft.com/office/drawing/2014/main" id="{A695FC07-DEA8-48FC-A8D3-2700D5F710C6}"/>
              </a:ext>
            </a:extLst>
          </p:cNvPr>
          <p:cNvSpPr/>
          <p:nvPr/>
        </p:nvSpPr>
        <p:spPr>
          <a:xfrm>
            <a:off x="10287000" y="5257800"/>
            <a:ext cx="304800" cy="15240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TotalTime>
  <Words>2102</Words>
  <Application>Microsoft Office PowerPoint</Application>
  <PresentationFormat>Custom</PresentationFormat>
  <Paragraphs>139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Narrow</vt:lpstr>
      <vt:lpstr>Arial Rounded MT Bold</vt:lpstr>
      <vt:lpstr>Calibri</vt:lpstr>
      <vt:lpstr>Times New Roman</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Nieves, Diane</dc:creator>
  <cp:lastModifiedBy>Levounis, Petros</cp:lastModifiedBy>
  <cp:revision>34</cp:revision>
  <cp:lastPrinted>2019-08-06T17:05:41Z</cp:lastPrinted>
  <dcterms:created xsi:type="dcterms:W3CDTF">2018-10-25T10:52:47Z</dcterms:created>
  <dcterms:modified xsi:type="dcterms:W3CDTF">2019-08-12T19:31:03Z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2018-08-22T00:00:00Z</vt:filetime>
  </property>
  <property fmtid="{D5CDD505-2E9C-101B-9397-08002B2CF9AE}" pid="3" name="Creator">
    <vt:lpwstr>Adobe InDesign CC 13.0 (Macintosh)</vt:lpwstr>
  </property>
  <property fmtid="{D5CDD505-2E9C-101B-9397-08002B2CF9AE}" pid="4" name="LastSaved">
    <vt:filetime>2018-10-25T00:00:00Z</vt:filetime>
  </property>
</Properties>
</file>